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3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notesMasterIdLst>
    <p:notesMasterId r:id="rId35"/>
  </p:notesMasterIdLst>
  <p:sldIdLst>
    <p:sldId id="256" r:id="rId2"/>
    <p:sldId id="257" r:id="rId3"/>
    <p:sldId id="259" r:id="rId4"/>
    <p:sldId id="262" r:id="rId5"/>
    <p:sldId id="261" r:id="rId6"/>
    <p:sldId id="260" r:id="rId7"/>
    <p:sldId id="258" r:id="rId8"/>
    <p:sldId id="275" r:id="rId9"/>
    <p:sldId id="288" r:id="rId10"/>
    <p:sldId id="292" r:id="rId11"/>
    <p:sldId id="281" r:id="rId12"/>
    <p:sldId id="282" r:id="rId13"/>
    <p:sldId id="283" r:id="rId14"/>
    <p:sldId id="286" r:id="rId15"/>
    <p:sldId id="284" r:id="rId16"/>
    <p:sldId id="285" r:id="rId17"/>
    <p:sldId id="289" r:id="rId18"/>
    <p:sldId id="291" r:id="rId19"/>
    <p:sldId id="287" r:id="rId20"/>
    <p:sldId id="263" r:id="rId21"/>
    <p:sldId id="264" r:id="rId22"/>
    <p:sldId id="276" r:id="rId23"/>
    <p:sldId id="277" r:id="rId24"/>
    <p:sldId id="266" r:id="rId25"/>
    <p:sldId id="267" r:id="rId26"/>
    <p:sldId id="270" r:id="rId27"/>
    <p:sldId id="274" r:id="rId28"/>
    <p:sldId id="271" r:id="rId29"/>
    <p:sldId id="272" r:id="rId30"/>
    <p:sldId id="273" r:id="rId31"/>
    <p:sldId id="290" r:id="rId32"/>
    <p:sldId id="293" r:id="rId33"/>
    <p:sldId id="27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solt Lengyel" initials="ZL" lastIdx="1" clrIdx="0">
    <p:extLst/>
  </p:cmAuthor>
  <p:cmAuthor id="2" name="Zsolt Lengyel" initials="ZL [2]" lastIdx="1" clrIdx="1">
    <p:extLst/>
  </p:cmAuthor>
  <p:cmAuthor id="3" name="Zsolt Lengyel" initials="ZL [3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2" autoAdjust="0"/>
    <p:restoredTop sz="84218" autoAdjust="0"/>
  </p:normalViewPr>
  <p:slideViewPr>
    <p:cSldViewPr snapToGrid="0" snapToObjects="1">
      <p:cViewPr varScale="1">
        <p:scale>
          <a:sx n="76" d="100"/>
          <a:sy n="76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Grandis%20p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HU%20teacher%20Q%20analysi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ita\Desktop\HU%20teacher%20Q%20analysis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ita\Desktop\HU%20teacher%20Q%20analysi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HU%20teacher%20Q%20analysi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HU%20teacher%20Q%20analysi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HU%20teacher%20Q%20analysi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HU%20teacher%20Q%20analysis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HU%20teacher%20Q%20analysi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Grandis%20p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Grandis%20pr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Grandis%20pre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Grandis%20pr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Grandis%20pr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ita\Desktop\HU%20teacher%20Q%20analys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ita\Desktop\HU%20teacher%20Q%20analy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ita\Desktop\HU%20teacher%20Q%20analys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35-4DF8-975C-274EC6E6EC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35-4DF8-975C-274EC6E6EC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35-4DF8-975C-274EC6E6EC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Sheet1!$A$3:$A$5</c:f>
              <c:strCache>
                <c:ptCount val="3"/>
                <c:pt idx="0">
                  <c:v>Igen, mindig tanulni akarok</c:v>
                </c:pt>
                <c:pt idx="1">
                  <c:v>Néhány dolgot szívesen megtanulnék</c:v>
                </c:pt>
                <c:pt idx="2">
                  <c:v>Nem, már nem akarok tanulni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95</c:v>
                </c:pt>
                <c:pt idx="1">
                  <c:v>152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35-4DF8-975C-274EC6E6E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Sheet1!$B$265</c:f>
              <c:strCache>
                <c:ptCount val="1"/>
                <c:pt idx="0">
                  <c:v>naponta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Sheet1!$A$266:$A$271</c:f>
              <c:strCache>
                <c:ptCount val="6"/>
                <c:pt idx="0">
                  <c:v>Adminisztráció, tervezési, szervezési feladatok</c:v>
                </c:pt>
                <c:pt idx="1">
                  <c:v>Tanórákra készülés, tananyag kidolgozás</c:v>
                </c:pt>
                <c:pt idx="2">
                  <c:v>Tanulók értékelése</c:v>
                </c:pt>
                <c:pt idx="3">
                  <c:v>Kommunikáció, kapcsolattartás (szülőkkel, diákokkal, kollégákkal)</c:v>
                </c:pt>
                <c:pt idx="4">
                  <c:v>Tanóra közben, oktatás</c:v>
                </c:pt>
                <c:pt idx="5">
                  <c:v>Tanulás (pl. online tanfolyam)</c:v>
                </c:pt>
              </c:strCache>
            </c:strRef>
          </c:cat>
          <c:val>
            <c:numRef>
              <c:f>Sheet1!$B$266:$B$271</c:f>
              <c:numCache>
                <c:formatCode>General</c:formatCode>
                <c:ptCount val="6"/>
                <c:pt idx="0">
                  <c:v>48</c:v>
                </c:pt>
                <c:pt idx="1">
                  <c:v>39</c:v>
                </c:pt>
                <c:pt idx="2">
                  <c:v>30</c:v>
                </c:pt>
                <c:pt idx="3">
                  <c:v>38</c:v>
                </c:pt>
                <c:pt idx="4">
                  <c:v>32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92-4435-870E-123543C35224}"/>
            </c:ext>
          </c:extLst>
        </c:ser>
        <c:ser>
          <c:idx val="1"/>
          <c:order val="1"/>
          <c:tx>
            <c:strRef>
              <c:f>Sheet1!$C$265</c:f>
              <c:strCache>
                <c:ptCount val="1"/>
                <c:pt idx="0">
                  <c:v>hetente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Sheet1!$A$266:$A$271</c:f>
              <c:strCache>
                <c:ptCount val="6"/>
                <c:pt idx="0">
                  <c:v>Adminisztráció, tervezési, szervezési feladatok</c:v>
                </c:pt>
                <c:pt idx="1">
                  <c:v>Tanórákra készülés, tananyag kidolgozás</c:v>
                </c:pt>
                <c:pt idx="2">
                  <c:v>Tanulók értékelése</c:v>
                </c:pt>
                <c:pt idx="3">
                  <c:v>Kommunikáció, kapcsolattartás (szülőkkel, diákokkal, kollégákkal)</c:v>
                </c:pt>
                <c:pt idx="4">
                  <c:v>Tanóra közben, oktatás</c:v>
                </c:pt>
                <c:pt idx="5">
                  <c:v>Tanulás (pl. online tanfolyam)</c:v>
                </c:pt>
              </c:strCache>
            </c:strRef>
          </c:cat>
          <c:val>
            <c:numRef>
              <c:f>Sheet1!$C$266:$C$271</c:f>
              <c:numCache>
                <c:formatCode>General</c:formatCode>
                <c:ptCount val="6"/>
                <c:pt idx="0">
                  <c:v>5</c:v>
                </c:pt>
                <c:pt idx="1">
                  <c:v>13</c:v>
                </c:pt>
                <c:pt idx="2">
                  <c:v>14</c:v>
                </c:pt>
                <c:pt idx="3">
                  <c:v>5</c:v>
                </c:pt>
                <c:pt idx="4">
                  <c:v>16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92-4435-870E-123543C35224}"/>
            </c:ext>
          </c:extLst>
        </c:ser>
        <c:ser>
          <c:idx val="2"/>
          <c:order val="2"/>
          <c:tx>
            <c:strRef>
              <c:f>Sheet1!$D$265</c:f>
              <c:strCache>
                <c:ptCount val="1"/>
                <c:pt idx="0">
                  <c:v>havonta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Sheet1!$A$266:$A$271</c:f>
              <c:strCache>
                <c:ptCount val="6"/>
                <c:pt idx="0">
                  <c:v>Adminisztráció, tervezési, szervezési feladatok</c:v>
                </c:pt>
                <c:pt idx="1">
                  <c:v>Tanórákra készülés, tananyag kidolgozás</c:v>
                </c:pt>
                <c:pt idx="2">
                  <c:v>Tanulók értékelése</c:v>
                </c:pt>
                <c:pt idx="3">
                  <c:v>Kommunikáció, kapcsolattartás (szülőkkel, diákokkal, kollégákkal)</c:v>
                </c:pt>
                <c:pt idx="4">
                  <c:v>Tanóra közben, oktatás</c:v>
                </c:pt>
                <c:pt idx="5">
                  <c:v>Tanulás (pl. online tanfolyam)</c:v>
                </c:pt>
              </c:strCache>
            </c:strRef>
          </c:cat>
          <c:val>
            <c:numRef>
              <c:f>Sheet1!$D$266:$D$271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11</c:v>
                </c:pt>
                <c:pt idx="3">
                  <c:v>10</c:v>
                </c:pt>
                <c:pt idx="4">
                  <c:v>7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92-4435-870E-123543C35224}"/>
            </c:ext>
          </c:extLst>
        </c:ser>
        <c:ser>
          <c:idx val="3"/>
          <c:order val="3"/>
          <c:tx>
            <c:strRef>
              <c:f>Sheet1!$E$265</c:f>
              <c:strCache>
                <c:ptCount val="1"/>
                <c:pt idx="0">
                  <c:v>nagyon ritkán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Sheet1!$A$266:$A$271</c:f>
              <c:strCache>
                <c:ptCount val="6"/>
                <c:pt idx="0">
                  <c:v>Adminisztráció, tervezési, szervezési feladatok</c:v>
                </c:pt>
                <c:pt idx="1">
                  <c:v>Tanórákra készülés, tananyag kidolgozás</c:v>
                </c:pt>
                <c:pt idx="2">
                  <c:v>Tanulók értékelése</c:v>
                </c:pt>
                <c:pt idx="3">
                  <c:v>Kommunikáció, kapcsolattartás (szülőkkel, diákokkal, kollégákkal)</c:v>
                </c:pt>
                <c:pt idx="4">
                  <c:v>Tanóra közben, oktatás</c:v>
                </c:pt>
                <c:pt idx="5">
                  <c:v>Tanulás (pl. online tanfolyam)</c:v>
                </c:pt>
              </c:strCache>
            </c:strRef>
          </c:cat>
          <c:val>
            <c:numRef>
              <c:f>Sheet1!$E$266:$E$271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92-4435-870E-123543C35224}"/>
            </c:ext>
          </c:extLst>
        </c:ser>
        <c:ser>
          <c:idx val="4"/>
          <c:order val="4"/>
          <c:tx>
            <c:strRef>
              <c:f>Sheet1!$F$265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Sheet1!$A$266:$A$271</c:f>
              <c:strCache>
                <c:ptCount val="6"/>
                <c:pt idx="0">
                  <c:v>Adminisztráció, tervezési, szervezési feladatok</c:v>
                </c:pt>
                <c:pt idx="1">
                  <c:v>Tanórákra készülés, tananyag kidolgozás</c:v>
                </c:pt>
                <c:pt idx="2">
                  <c:v>Tanulók értékelése</c:v>
                </c:pt>
                <c:pt idx="3">
                  <c:v>Kommunikáció, kapcsolattartás (szülőkkel, diákokkal, kollégákkal)</c:v>
                </c:pt>
                <c:pt idx="4">
                  <c:v>Tanóra közben, oktatás</c:v>
                </c:pt>
                <c:pt idx="5">
                  <c:v>Tanulás (pl. online tanfolyam)</c:v>
                </c:pt>
              </c:strCache>
            </c:strRef>
          </c:cat>
          <c:val>
            <c:numRef>
              <c:f>Sheet1!$F$266:$F$271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92-4435-870E-123543C35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1599391"/>
        <c:axId val="1311593983"/>
      </c:barChart>
      <c:catAx>
        <c:axId val="1311599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593983"/>
        <c:crosses val="autoZero"/>
        <c:auto val="1"/>
        <c:lblAlgn val="ctr"/>
        <c:lblOffset val="100"/>
        <c:noMultiLvlLbl val="0"/>
      </c:catAx>
      <c:valAx>
        <c:axId val="1311593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1599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Sheet1!$A$47:$A$53</c:f>
              <c:strCache>
                <c:ptCount val="7"/>
                <c:pt idx="0">
                  <c:v>Szövegszerkesztő</c:v>
                </c:pt>
                <c:pt idx="1">
                  <c:v>Táblázatkezelő</c:v>
                </c:pt>
                <c:pt idx="2">
                  <c:v>Prezentáció készítő</c:v>
                </c:pt>
                <c:pt idx="3">
                  <c:v>Adatbáziskezelő</c:v>
                </c:pt>
                <c:pt idx="4">
                  <c:v>Az egészségügyben alkalmazott speciális szoftver</c:v>
                </c:pt>
                <c:pt idx="5">
                  <c:v>Online tananyagok, oktató videók</c:v>
                </c:pt>
                <c:pt idx="6">
                  <c:v>Webes kommunikációs és együttműködési eszközök</c:v>
                </c:pt>
              </c:strCache>
            </c:strRef>
          </c:cat>
          <c:val>
            <c:numRef>
              <c:f>Sheet1!$B$47:$B$53</c:f>
              <c:numCache>
                <c:formatCode>General</c:formatCode>
                <c:ptCount val="7"/>
                <c:pt idx="0">
                  <c:v>56</c:v>
                </c:pt>
                <c:pt idx="1">
                  <c:v>43</c:v>
                </c:pt>
                <c:pt idx="2">
                  <c:v>51</c:v>
                </c:pt>
                <c:pt idx="3">
                  <c:v>17</c:v>
                </c:pt>
                <c:pt idx="4">
                  <c:v>2</c:v>
                </c:pt>
                <c:pt idx="5">
                  <c:v>51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55-4AF1-A6F7-49D06DFAF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84624288"/>
        <c:axId val="1584448512"/>
      </c:barChart>
      <c:catAx>
        <c:axId val="1584624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448512"/>
        <c:crosses val="autoZero"/>
        <c:auto val="1"/>
        <c:lblAlgn val="ctr"/>
        <c:lblOffset val="100"/>
        <c:noMultiLvlLbl val="0"/>
      </c:catAx>
      <c:valAx>
        <c:axId val="1584448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62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Sheet1!$A$86:$A$90</c:f>
              <c:strCache>
                <c:ptCount val="5"/>
                <c:pt idx="0">
                  <c:v>Kevesebb, mint heti 5 tanóra</c:v>
                </c:pt>
                <c:pt idx="1">
                  <c:v>Átlagosan napi 1 tanóra</c:v>
                </c:pt>
                <c:pt idx="2">
                  <c:v>Napi 2-4 tanóra</c:v>
                </c:pt>
                <c:pt idx="3">
                  <c:v>Több, mint napi 4 tanóra, de nem állandó hozzáférés</c:v>
                </c:pt>
                <c:pt idx="4">
                  <c:v>Állandó hozzáférésük van</c:v>
                </c:pt>
              </c:strCache>
            </c:strRef>
          </c:cat>
          <c:val>
            <c:numRef>
              <c:f>Sheet1!$B$86:$B$90</c:f>
              <c:numCache>
                <c:formatCode>General</c:formatCode>
                <c:ptCount val="5"/>
                <c:pt idx="0">
                  <c:v>29</c:v>
                </c:pt>
                <c:pt idx="1">
                  <c:v>11</c:v>
                </c:pt>
                <c:pt idx="2">
                  <c:v>5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91-420A-A994-365A0846F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82403776"/>
        <c:axId val="1635481632"/>
      </c:barChart>
      <c:catAx>
        <c:axId val="1582403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5481632"/>
        <c:crosses val="autoZero"/>
        <c:auto val="1"/>
        <c:lblAlgn val="ctr"/>
        <c:lblOffset val="100"/>
        <c:noMultiLvlLbl val="0"/>
      </c:catAx>
      <c:valAx>
        <c:axId val="1635481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240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745337537913703"/>
          <c:y val="4.386035032058809E-2"/>
          <c:w val="0.53348620064381502"/>
          <c:h val="0.87244413525405551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Sheet1!$B$109</c:f>
              <c:strCache>
                <c:ptCount val="1"/>
                <c:pt idx="0">
                  <c:v>Tanárképzés - informatika 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marker>
          <c:cat>
            <c:strRef>
              <c:f>Sheet1!$A$110:$A$114</c:f>
              <c:strCache>
                <c:ptCount val="5"/>
                <c:pt idx="0">
                  <c:v>nem fontos</c:v>
                </c:pt>
                <c:pt idx="1">
                  <c:v>kevésbé fontos</c:v>
                </c:pt>
                <c:pt idx="2">
                  <c:v>közepesen fontos</c:v>
                </c:pt>
                <c:pt idx="3">
                  <c:v>fontos</c:v>
                </c:pt>
                <c:pt idx="4">
                  <c:v>nagyon fontos</c:v>
                </c:pt>
              </c:strCache>
            </c:strRef>
          </c:cat>
          <c:val>
            <c:numRef>
              <c:f>Sheet1!$B$110:$B$114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7</c:v>
                </c:pt>
                <c:pt idx="3">
                  <c:v>15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B-4A32-A447-6CCC2FACB615}"/>
            </c:ext>
          </c:extLst>
        </c:ser>
        <c:ser>
          <c:idx val="1"/>
          <c:order val="1"/>
          <c:tx>
            <c:strRef>
              <c:f>Sheet1!$C$109</c:f>
              <c:strCache>
                <c:ptCount val="1"/>
                <c:pt idx="0">
                  <c:v>A digitális eszközök használata órán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marker>
          <c:cat>
            <c:strRef>
              <c:f>Sheet1!$A$110:$A$114</c:f>
              <c:strCache>
                <c:ptCount val="5"/>
                <c:pt idx="0">
                  <c:v>nem fontos</c:v>
                </c:pt>
                <c:pt idx="1">
                  <c:v>kevésbé fontos</c:v>
                </c:pt>
                <c:pt idx="2">
                  <c:v>közepesen fontos</c:v>
                </c:pt>
                <c:pt idx="3">
                  <c:v>fontos</c:v>
                </c:pt>
                <c:pt idx="4">
                  <c:v>nagyon fontos</c:v>
                </c:pt>
              </c:strCache>
            </c:strRef>
          </c:cat>
          <c:val>
            <c:numRef>
              <c:f>Sheet1!$C$110:$C$114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18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0B-4A32-A447-6CCC2FACB615}"/>
            </c:ext>
          </c:extLst>
        </c:ser>
        <c:ser>
          <c:idx val="2"/>
          <c:order val="2"/>
          <c:tx>
            <c:strRef>
              <c:f>Sheet1!$D$109</c:f>
              <c:strCache>
                <c:ptCount val="1"/>
                <c:pt idx="0">
                  <c:v>Digitális tananyag fejlesztés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marker>
          <c:cat>
            <c:strRef>
              <c:f>Sheet1!$A$110:$A$114</c:f>
              <c:strCache>
                <c:ptCount val="5"/>
                <c:pt idx="0">
                  <c:v>nem fontos</c:v>
                </c:pt>
                <c:pt idx="1">
                  <c:v>kevésbé fontos</c:v>
                </c:pt>
                <c:pt idx="2">
                  <c:v>közepesen fontos</c:v>
                </c:pt>
                <c:pt idx="3">
                  <c:v>fontos</c:v>
                </c:pt>
                <c:pt idx="4">
                  <c:v>nagyon fontos</c:v>
                </c:pt>
              </c:strCache>
            </c:strRef>
          </c:cat>
          <c:val>
            <c:numRef>
              <c:f>Sheet1!$D$110:$D$114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14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0B-4A32-A447-6CCC2FACB615}"/>
            </c:ext>
          </c:extLst>
        </c:ser>
        <c:ser>
          <c:idx val="3"/>
          <c:order val="3"/>
          <c:tx>
            <c:strRef>
              <c:f>Sheet1!$E$109</c:f>
              <c:strCache>
                <c:ptCount val="1"/>
                <c:pt idx="0">
                  <c:v>Képzés kibővítése a gondozásban alkalmazható digitális eszközök használatával 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marker>
          <c:cat>
            <c:strRef>
              <c:f>Sheet1!$A$110:$A$114</c:f>
              <c:strCache>
                <c:ptCount val="5"/>
                <c:pt idx="0">
                  <c:v>nem fontos</c:v>
                </c:pt>
                <c:pt idx="1">
                  <c:v>kevésbé fontos</c:v>
                </c:pt>
                <c:pt idx="2">
                  <c:v>közepesen fontos</c:v>
                </c:pt>
                <c:pt idx="3">
                  <c:v>fontos</c:v>
                </c:pt>
                <c:pt idx="4">
                  <c:v>nagyon fontos</c:v>
                </c:pt>
              </c:strCache>
            </c:strRef>
          </c:cat>
          <c:val>
            <c:numRef>
              <c:f>Sheet1!$E$110:$E$114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10</c:v>
                </c:pt>
                <c:pt idx="3">
                  <c:v>19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0B-4A32-A447-6CCC2FACB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50767584"/>
        <c:axId val="-461821392"/>
      </c:radarChart>
      <c:catAx>
        <c:axId val="-45076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1821392"/>
        <c:crosses val="autoZero"/>
        <c:auto val="1"/>
        <c:lblAlgn val="ctr"/>
        <c:lblOffset val="100"/>
        <c:noMultiLvlLbl val="0"/>
      </c:catAx>
      <c:valAx>
        <c:axId val="-46182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5076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7950593542155004"/>
          <c:w val="0.54414070939986259"/>
          <c:h val="0.41930179278437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Sheet1!$B$212</c:f>
              <c:strCache>
                <c:ptCount val="1"/>
                <c:pt idx="0">
                  <c:v>nagyon jellemző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Sheet1!$A$213:$A$218</c:f>
              <c:strCache>
                <c:ptCount val="6"/>
                <c:pt idx="0">
                  <c:v>Iskola által szervezett külsős képzésen való részvétel</c:v>
                </c:pt>
                <c:pt idx="1">
                  <c:v>Iskola által szervezett belső képzésen való részvétel</c:v>
                </c:pt>
                <c:pt idx="2">
                  <c:v>Saját magam képzése pl. online videók, leírások segítségével</c:v>
                </c:pt>
                <c:pt idx="3">
                  <c:v>Családtagok segítségével</c:v>
                </c:pt>
                <c:pt idx="4">
                  <c:v>Kollégák segítségével</c:v>
                </c:pt>
                <c:pt idx="5">
                  <c:v>Önálló próbálgatással</c:v>
                </c:pt>
              </c:strCache>
            </c:strRef>
          </c:cat>
          <c:val>
            <c:numRef>
              <c:f>Sheet1!$B$213:$B$218</c:f>
              <c:numCache>
                <c:formatCode>General</c:formatCode>
                <c:ptCount val="6"/>
                <c:pt idx="0">
                  <c:v>16</c:v>
                </c:pt>
                <c:pt idx="1">
                  <c:v>26</c:v>
                </c:pt>
                <c:pt idx="2">
                  <c:v>40</c:v>
                </c:pt>
                <c:pt idx="3">
                  <c:v>26</c:v>
                </c:pt>
                <c:pt idx="4">
                  <c:v>23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E-4219-85E5-B67D824A9332}"/>
            </c:ext>
          </c:extLst>
        </c:ser>
        <c:ser>
          <c:idx val="1"/>
          <c:order val="1"/>
          <c:tx>
            <c:strRef>
              <c:f>Sheet1!$C$212</c:f>
              <c:strCache>
                <c:ptCount val="1"/>
                <c:pt idx="0">
                  <c:v>kevésbé jellemző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Sheet1!$A$213:$A$218</c:f>
              <c:strCache>
                <c:ptCount val="6"/>
                <c:pt idx="0">
                  <c:v>Iskola által szervezett külsős képzésen való részvétel</c:v>
                </c:pt>
                <c:pt idx="1">
                  <c:v>Iskola által szervezett belső képzésen való részvétel</c:v>
                </c:pt>
                <c:pt idx="2">
                  <c:v>Saját magam képzése pl. online videók, leírások segítségével</c:v>
                </c:pt>
                <c:pt idx="3">
                  <c:v>Családtagok segítségével</c:v>
                </c:pt>
                <c:pt idx="4">
                  <c:v>Kollégák segítségével</c:v>
                </c:pt>
                <c:pt idx="5">
                  <c:v>Önálló próbálgatással</c:v>
                </c:pt>
              </c:strCache>
            </c:strRef>
          </c:cat>
          <c:val>
            <c:numRef>
              <c:f>Sheet1!$C$213:$C$218</c:f>
              <c:numCache>
                <c:formatCode>General</c:formatCode>
                <c:ptCount val="6"/>
                <c:pt idx="0">
                  <c:v>24</c:v>
                </c:pt>
                <c:pt idx="1">
                  <c:v>22</c:v>
                </c:pt>
                <c:pt idx="2">
                  <c:v>7</c:v>
                </c:pt>
                <c:pt idx="3">
                  <c:v>16</c:v>
                </c:pt>
                <c:pt idx="4">
                  <c:v>22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8E-4219-85E5-B67D824A9332}"/>
            </c:ext>
          </c:extLst>
        </c:ser>
        <c:ser>
          <c:idx val="2"/>
          <c:order val="2"/>
          <c:tx>
            <c:strRef>
              <c:f>Sheet1!$D$212</c:f>
              <c:strCache>
                <c:ptCount val="1"/>
                <c:pt idx="0">
                  <c:v>nem jellemző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Sheet1!$A$213:$A$218</c:f>
              <c:strCache>
                <c:ptCount val="6"/>
                <c:pt idx="0">
                  <c:v>Iskola által szervezett külsős képzésen való részvétel</c:v>
                </c:pt>
                <c:pt idx="1">
                  <c:v>Iskola által szervezett belső képzésen való részvétel</c:v>
                </c:pt>
                <c:pt idx="2">
                  <c:v>Saját magam képzése pl. online videók, leírások segítségével</c:v>
                </c:pt>
                <c:pt idx="3">
                  <c:v>Családtagok segítségével</c:v>
                </c:pt>
                <c:pt idx="4">
                  <c:v>Kollégák segítségével</c:v>
                </c:pt>
                <c:pt idx="5">
                  <c:v>Önálló próbálgatással</c:v>
                </c:pt>
              </c:strCache>
            </c:strRef>
          </c:cat>
          <c:val>
            <c:numRef>
              <c:f>Sheet1!$D$213:$D$218</c:f>
              <c:numCache>
                <c:formatCode>General</c:formatCode>
                <c:ptCount val="6"/>
                <c:pt idx="0">
                  <c:v>15</c:v>
                </c:pt>
                <c:pt idx="1">
                  <c:v>9</c:v>
                </c:pt>
                <c:pt idx="2">
                  <c:v>5</c:v>
                </c:pt>
                <c:pt idx="3">
                  <c:v>11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8E-4219-85E5-B67D824A9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1022527"/>
        <c:axId val="1181021695"/>
      </c:radarChart>
      <c:catAx>
        <c:axId val="1181022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021695"/>
        <c:crosses val="autoZero"/>
        <c:auto val="1"/>
        <c:lblAlgn val="ctr"/>
        <c:lblOffset val="100"/>
        <c:noMultiLvlLbl val="0"/>
      </c:catAx>
      <c:valAx>
        <c:axId val="1181021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022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Sheet1!$B$141</c:f>
              <c:strCache>
                <c:ptCount val="1"/>
                <c:pt idx="0">
                  <c:v>nagyon fontos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Sheet1!$A$142:$A$155</c:f>
              <c:strCache>
                <c:ptCount val="14"/>
                <c:pt idx="0">
                  <c:v>Neten info keresés, értékelés, mentés</c:v>
                </c:pt>
                <c:pt idx="1">
                  <c:v>Dokumentumok közös szerkesztése </c:v>
                </c:pt>
                <c:pt idx="2">
                  <c:v>Digitális tartalmak szerkesztése és online publikálása</c:v>
                </c:pt>
                <c:pt idx="3">
                  <c:v>Digitális adatvédelem, titoktartás</c:v>
                </c:pt>
                <c:pt idx="4">
                  <c:v>Digitális techn. alkalmazása egészségi állapot és kockázatok figyelemmel kísérésére</c:v>
                </c:pt>
                <c:pt idx="5">
                  <c:v>Gondozók, ellátottak igényeinek azonosítása a digitális technológia segítségével</c:v>
                </c:pt>
                <c:pt idx="6">
                  <c:v>Gondozók, ellátottak mindennapi rutinjának támogatása digitális technológiával</c:v>
                </c:pt>
                <c:pt idx="7">
                  <c:v>Technológia használata az önellátás támogatásához </c:v>
                </c:pt>
                <c:pt idx="8">
                  <c:v>Technológia használata a gondozók körében az aktív távgondozásban</c:v>
                </c:pt>
                <c:pt idx="9">
                  <c:v>Technológia eszközök telepítése és kezelése</c:v>
                </c:pt>
                <c:pt idx="10">
                  <c:v>Egyszerűbb technikai hibák felismerése,  elhárítása</c:v>
                </c:pt>
                <c:pt idx="11">
                  <c:v>Az ellátottak betanítása a technológiai eszközök használatára</c:v>
                </c:pt>
                <c:pt idx="12">
                  <c:v>Közösségi hálózatok alkalmazása dolgozók közötti együttműködésre</c:v>
                </c:pt>
                <c:pt idx="13">
                  <c:v>Szociális hálózatok használata az ellátottakkal való kommunikációhoz </c:v>
                </c:pt>
              </c:strCache>
            </c:strRef>
          </c:cat>
          <c:val>
            <c:numRef>
              <c:f>Sheet1!$B$142:$B$155</c:f>
              <c:numCache>
                <c:formatCode>General</c:formatCode>
                <c:ptCount val="14"/>
                <c:pt idx="0">
                  <c:v>32</c:v>
                </c:pt>
                <c:pt idx="1">
                  <c:v>20</c:v>
                </c:pt>
                <c:pt idx="2">
                  <c:v>10</c:v>
                </c:pt>
                <c:pt idx="3">
                  <c:v>35</c:v>
                </c:pt>
                <c:pt idx="4">
                  <c:v>26</c:v>
                </c:pt>
                <c:pt idx="5">
                  <c:v>17</c:v>
                </c:pt>
                <c:pt idx="6">
                  <c:v>24</c:v>
                </c:pt>
                <c:pt idx="7">
                  <c:v>17</c:v>
                </c:pt>
                <c:pt idx="8">
                  <c:v>19</c:v>
                </c:pt>
                <c:pt idx="9">
                  <c:v>20</c:v>
                </c:pt>
                <c:pt idx="10">
                  <c:v>15</c:v>
                </c:pt>
                <c:pt idx="11">
                  <c:v>22</c:v>
                </c:pt>
                <c:pt idx="12">
                  <c:v>18</c:v>
                </c:pt>
                <c:pt idx="1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9-4883-A2CB-4FB89C40F2FE}"/>
            </c:ext>
          </c:extLst>
        </c:ser>
        <c:ser>
          <c:idx val="1"/>
          <c:order val="1"/>
          <c:tx>
            <c:strRef>
              <c:f>Sheet1!$C$141</c:f>
              <c:strCache>
                <c:ptCount val="1"/>
                <c:pt idx="0">
                  <c:v>fontos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Sheet1!$A$142:$A$155</c:f>
              <c:strCache>
                <c:ptCount val="14"/>
                <c:pt idx="0">
                  <c:v>Neten info keresés, értékelés, mentés</c:v>
                </c:pt>
                <c:pt idx="1">
                  <c:v>Dokumentumok közös szerkesztése </c:v>
                </c:pt>
                <c:pt idx="2">
                  <c:v>Digitális tartalmak szerkesztése és online publikálása</c:v>
                </c:pt>
                <c:pt idx="3">
                  <c:v>Digitális adatvédelem, titoktartás</c:v>
                </c:pt>
                <c:pt idx="4">
                  <c:v>Digitális techn. alkalmazása egészségi állapot és kockázatok figyelemmel kísérésére</c:v>
                </c:pt>
                <c:pt idx="5">
                  <c:v>Gondozók, ellátottak igényeinek azonosítása a digitális technológia segítségével</c:v>
                </c:pt>
                <c:pt idx="6">
                  <c:v>Gondozók, ellátottak mindennapi rutinjának támogatása digitális technológiával</c:v>
                </c:pt>
                <c:pt idx="7">
                  <c:v>Technológia használata az önellátás támogatásához </c:v>
                </c:pt>
                <c:pt idx="8">
                  <c:v>Technológia használata a gondozók körében az aktív távgondozásban</c:v>
                </c:pt>
                <c:pt idx="9">
                  <c:v>Technológia eszközök telepítése és kezelése</c:v>
                </c:pt>
                <c:pt idx="10">
                  <c:v>Egyszerűbb technikai hibák felismerése,  elhárítása</c:v>
                </c:pt>
                <c:pt idx="11">
                  <c:v>Az ellátottak betanítása a technológiai eszközök használatára</c:v>
                </c:pt>
                <c:pt idx="12">
                  <c:v>Közösségi hálózatok alkalmazása dolgozók közötti együttműködésre</c:v>
                </c:pt>
                <c:pt idx="13">
                  <c:v>Szociális hálózatok használata az ellátottakkal való kommunikációhoz </c:v>
                </c:pt>
              </c:strCache>
            </c:strRef>
          </c:cat>
          <c:val>
            <c:numRef>
              <c:f>Sheet1!$C$142:$C$155</c:f>
              <c:numCache>
                <c:formatCode>General</c:formatCode>
                <c:ptCount val="14"/>
                <c:pt idx="0">
                  <c:v>22</c:v>
                </c:pt>
                <c:pt idx="1">
                  <c:v>32</c:v>
                </c:pt>
                <c:pt idx="2">
                  <c:v>32</c:v>
                </c:pt>
                <c:pt idx="3">
                  <c:v>18</c:v>
                </c:pt>
                <c:pt idx="4">
                  <c:v>26</c:v>
                </c:pt>
                <c:pt idx="5">
                  <c:v>33</c:v>
                </c:pt>
                <c:pt idx="6">
                  <c:v>28</c:v>
                </c:pt>
                <c:pt idx="7">
                  <c:v>33</c:v>
                </c:pt>
                <c:pt idx="8">
                  <c:v>33</c:v>
                </c:pt>
                <c:pt idx="9">
                  <c:v>30</c:v>
                </c:pt>
                <c:pt idx="10">
                  <c:v>36</c:v>
                </c:pt>
                <c:pt idx="11">
                  <c:v>24</c:v>
                </c:pt>
                <c:pt idx="12">
                  <c:v>32</c:v>
                </c:pt>
                <c:pt idx="1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9-4883-A2CB-4FB89C40F2FE}"/>
            </c:ext>
          </c:extLst>
        </c:ser>
        <c:ser>
          <c:idx val="2"/>
          <c:order val="2"/>
          <c:tx>
            <c:strRef>
              <c:f>Sheet1!$D$141</c:f>
              <c:strCache>
                <c:ptCount val="1"/>
                <c:pt idx="0">
                  <c:v>nem fontos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Sheet1!$A$142:$A$155</c:f>
              <c:strCache>
                <c:ptCount val="14"/>
                <c:pt idx="0">
                  <c:v>Neten info keresés, értékelés, mentés</c:v>
                </c:pt>
                <c:pt idx="1">
                  <c:v>Dokumentumok közös szerkesztése </c:v>
                </c:pt>
                <c:pt idx="2">
                  <c:v>Digitális tartalmak szerkesztése és online publikálása</c:v>
                </c:pt>
                <c:pt idx="3">
                  <c:v>Digitális adatvédelem, titoktartás</c:v>
                </c:pt>
                <c:pt idx="4">
                  <c:v>Digitális techn. alkalmazása egészségi állapot és kockázatok figyelemmel kísérésére</c:v>
                </c:pt>
                <c:pt idx="5">
                  <c:v>Gondozók, ellátottak igényeinek azonosítása a digitális technológia segítségével</c:v>
                </c:pt>
                <c:pt idx="6">
                  <c:v>Gondozók, ellátottak mindennapi rutinjának támogatása digitális technológiával</c:v>
                </c:pt>
                <c:pt idx="7">
                  <c:v>Technológia használata az önellátás támogatásához </c:v>
                </c:pt>
                <c:pt idx="8">
                  <c:v>Technológia használata a gondozók körében az aktív távgondozásban</c:v>
                </c:pt>
                <c:pt idx="9">
                  <c:v>Technológia eszközök telepítése és kezelése</c:v>
                </c:pt>
                <c:pt idx="10">
                  <c:v>Egyszerűbb technikai hibák felismerése,  elhárítása</c:v>
                </c:pt>
                <c:pt idx="11">
                  <c:v>Az ellátottak betanítása a technológiai eszközök használatára</c:v>
                </c:pt>
                <c:pt idx="12">
                  <c:v>Közösségi hálózatok alkalmazása dolgozók közötti együttműködésre</c:v>
                </c:pt>
                <c:pt idx="13">
                  <c:v>Szociális hálózatok használata az ellátottakkal való kommunikációhoz </c:v>
                </c:pt>
              </c:strCache>
            </c:strRef>
          </c:cat>
          <c:val>
            <c:numRef>
              <c:f>Sheet1!$D$142:$D$155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11</c:v>
                </c:pt>
                <c:pt idx="3">
                  <c:v>1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  <c:pt idx="7">
                  <c:v>6</c:v>
                </c:pt>
                <c:pt idx="8">
                  <c:v>3</c:v>
                </c:pt>
                <c:pt idx="9">
                  <c:v>5</c:v>
                </c:pt>
                <c:pt idx="10">
                  <c:v>3</c:v>
                </c:pt>
                <c:pt idx="11">
                  <c:v>6</c:v>
                </c:pt>
                <c:pt idx="12">
                  <c:v>3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B9-4883-A2CB-4FB89C40F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-466973392"/>
        <c:axId val="-448002256"/>
      </c:barChart>
      <c:catAx>
        <c:axId val="-466973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8002256"/>
        <c:crosses val="autoZero"/>
        <c:auto val="1"/>
        <c:lblAlgn val="ctr"/>
        <c:lblOffset val="100"/>
        <c:noMultiLvlLbl val="0"/>
      </c:catAx>
      <c:valAx>
        <c:axId val="-448002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6697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Sheet1!$B$177</c:f>
              <c:strCache>
                <c:ptCount val="1"/>
                <c:pt idx="0">
                  <c:v>tartalmazza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Sheet1!$A$178:$A$191</c:f>
              <c:strCache>
                <c:ptCount val="14"/>
                <c:pt idx="0">
                  <c:v>Neten info keresés, értékelés, mentés</c:v>
                </c:pt>
                <c:pt idx="1">
                  <c:v>Dokumentumok közös szerkesztése </c:v>
                </c:pt>
                <c:pt idx="2">
                  <c:v>Digitális tartalmak szerkesztése és online publikálása</c:v>
                </c:pt>
                <c:pt idx="3">
                  <c:v>Digitális adatvédelem, titoktartás</c:v>
                </c:pt>
                <c:pt idx="4">
                  <c:v>Digitális techn. alkalmazása egészségi állapot és kockázatok figyelemmel kísérésére</c:v>
                </c:pt>
                <c:pt idx="5">
                  <c:v>Gondozók, ellátottak igényeinek azonosítása a digitális technológia segítségével</c:v>
                </c:pt>
                <c:pt idx="6">
                  <c:v>Gondozók, ellátottak mindennapi rutinjának támogatása digitális technológiával</c:v>
                </c:pt>
                <c:pt idx="7">
                  <c:v>Technológia használata az önellátás támogatásához </c:v>
                </c:pt>
                <c:pt idx="8">
                  <c:v>Technológia használata a gondozók körében az aktív távgondozásban</c:v>
                </c:pt>
                <c:pt idx="9">
                  <c:v>Technológia eszközök telepítése és kezelése</c:v>
                </c:pt>
                <c:pt idx="10">
                  <c:v>Egyszerűbb technikai hibák felismerése,  elhárítása</c:v>
                </c:pt>
                <c:pt idx="11">
                  <c:v>Az ellátottak betanítása a technológiai eszközök használatára</c:v>
                </c:pt>
                <c:pt idx="12">
                  <c:v>Közösségi hálózatok alkalmazása dolgozók közötti együttműködésre</c:v>
                </c:pt>
                <c:pt idx="13">
                  <c:v>Szociális hálózatok használata az ellátottakkal való kommunikációhoz </c:v>
                </c:pt>
              </c:strCache>
            </c:strRef>
          </c:cat>
          <c:val>
            <c:numRef>
              <c:f>Sheet1!$B$178:$B$191</c:f>
              <c:numCache>
                <c:formatCode>General</c:formatCode>
                <c:ptCount val="14"/>
                <c:pt idx="0">
                  <c:v>35</c:v>
                </c:pt>
                <c:pt idx="1">
                  <c:v>26</c:v>
                </c:pt>
                <c:pt idx="2">
                  <c:v>17</c:v>
                </c:pt>
                <c:pt idx="3">
                  <c:v>27</c:v>
                </c:pt>
                <c:pt idx="4">
                  <c:v>21</c:v>
                </c:pt>
                <c:pt idx="5">
                  <c:v>11</c:v>
                </c:pt>
                <c:pt idx="6">
                  <c:v>23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14</c:v>
                </c:pt>
                <c:pt idx="11">
                  <c:v>10</c:v>
                </c:pt>
                <c:pt idx="12">
                  <c:v>20</c:v>
                </c:pt>
                <c:pt idx="1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B9-48AE-8052-3F8F8A3758DF}"/>
            </c:ext>
          </c:extLst>
        </c:ser>
        <c:ser>
          <c:idx val="1"/>
          <c:order val="1"/>
          <c:tx>
            <c:strRef>
              <c:f>Sheet1!$C$177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Sheet1!$A$178:$A$191</c:f>
              <c:strCache>
                <c:ptCount val="14"/>
                <c:pt idx="0">
                  <c:v>Neten info keresés, értékelés, mentés</c:v>
                </c:pt>
                <c:pt idx="1">
                  <c:v>Dokumentumok közös szerkesztése </c:v>
                </c:pt>
                <c:pt idx="2">
                  <c:v>Digitális tartalmak szerkesztése és online publikálása</c:v>
                </c:pt>
                <c:pt idx="3">
                  <c:v>Digitális adatvédelem, titoktartás</c:v>
                </c:pt>
                <c:pt idx="4">
                  <c:v>Digitális techn. alkalmazása egészségi állapot és kockázatok figyelemmel kísérésére</c:v>
                </c:pt>
                <c:pt idx="5">
                  <c:v>Gondozók, ellátottak igényeinek azonosítása a digitális technológia segítségével</c:v>
                </c:pt>
                <c:pt idx="6">
                  <c:v>Gondozók, ellátottak mindennapi rutinjának támogatása digitális technológiával</c:v>
                </c:pt>
                <c:pt idx="7">
                  <c:v>Technológia használata az önellátás támogatásához </c:v>
                </c:pt>
                <c:pt idx="8">
                  <c:v>Technológia használata a gondozók körében az aktív távgondozásban</c:v>
                </c:pt>
                <c:pt idx="9">
                  <c:v>Technológia eszközök telepítése és kezelése</c:v>
                </c:pt>
                <c:pt idx="10">
                  <c:v>Egyszerűbb technikai hibák felismerése,  elhárítása</c:v>
                </c:pt>
                <c:pt idx="11">
                  <c:v>Az ellátottak betanítása a technológiai eszközök használatára</c:v>
                </c:pt>
                <c:pt idx="12">
                  <c:v>Közösségi hálózatok alkalmazása dolgozók közötti együttműködésre</c:v>
                </c:pt>
                <c:pt idx="13">
                  <c:v>Szociális hálózatok használata az ellátottakkal való kommunikációhoz </c:v>
                </c:pt>
              </c:strCache>
            </c:strRef>
          </c:cat>
          <c:val>
            <c:numRef>
              <c:f>Sheet1!$C$178:$C$191</c:f>
              <c:numCache>
                <c:formatCode>General</c:formatCode>
                <c:ptCount val="14"/>
                <c:pt idx="0">
                  <c:v>19</c:v>
                </c:pt>
                <c:pt idx="1">
                  <c:v>27</c:v>
                </c:pt>
                <c:pt idx="2">
                  <c:v>34</c:v>
                </c:pt>
                <c:pt idx="3">
                  <c:v>24</c:v>
                </c:pt>
                <c:pt idx="4">
                  <c:v>29</c:v>
                </c:pt>
                <c:pt idx="5">
                  <c:v>39</c:v>
                </c:pt>
                <c:pt idx="6">
                  <c:v>28</c:v>
                </c:pt>
                <c:pt idx="7">
                  <c:v>42</c:v>
                </c:pt>
                <c:pt idx="8">
                  <c:v>41</c:v>
                </c:pt>
                <c:pt idx="9">
                  <c:v>41</c:v>
                </c:pt>
                <c:pt idx="10">
                  <c:v>37</c:v>
                </c:pt>
                <c:pt idx="11">
                  <c:v>41</c:v>
                </c:pt>
                <c:pt idx="12">
                  <c:v>30</c:v>
                </c:pt>
                <c:pt idx="1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B9-48AE-8052-3F8F8A375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447472224"/>
        <c:axId val="-508061920"/>
      </c:barChart>
      <c:catAx>
        <c:axId val="-447472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08061920"/>
        <c:crosses val="autoZero"/>
        <c:auto val="1"/>
        <c:lblAlgn val="ctr"/>
        <c:lblOffset val="100"/>
        <c:noMultiLvlLbl val="0"/>
      </c:catAx>
      <c:valAx>
        <c:axId val="-508061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747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Sheet1!$B$196</c:f>
              <c:strCache>
                <c:ptCount val="1"/>
                <c:pt idx="0">
                  <c:v>Csak hallottam róla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Sheet1!$A$197:$A$206</c:f>
              <c:strCache>
                <c:ptCount val="10"/>
                <c:pt idx="0">
                  <c:v>Adatokat online gyűjtő vérnyomásmérő</c:v>
                </c:pt>
                <c:pt idx="1">
                  <c:v>Vércukormérő</c:v>
                </c:pt>
                <c:pt idx="2">
                  <c:v>Digitális gyógyszer adagoló</c:v>
                </c:pt>
                <c:pt idx="3">
                  <c:v>Alvás monitorozó</c:v>
                </c:pt>
                <c:pt idx="4">
                  <c:v>Vészhívó készülék</c:v>
                </c:pt>
                <c:pt idx="5">
                  <c:v>Tevékenységfigyelő érzékelők (pl. TeleNyugi)</c:v>
                </c:pt>
                <c:pt idx="6">
                  <c:v>Mobil EKG</c:v>
                </c:pt>
                <c:pt idx="7">
                  <c:v>Orvost és beteget összekötő integrált rendszer</c:v>
                </c:pt>
                <c:pt idx="8">
                  <c:v>Okosóra (időseknek, riasztó funkcióval)</c:v>
                </c:pt>
                <c:pt idx="9">
                  <c:v>Mobil alkalmazás (pl. Menta)</c:v>
                </c:pt>
              </c:strCache>
            </c:strRef>
          </c:cat>
          <c:val>
            <c:numRef>
              <c:f>Sheet1!$B$197:$B$206</c:f>
              <c:numCache>
                <c:formatCode>General</c:formatCode>
                <c:ptCount val="10"/>
                <c:pt idx="0">
                  <c:v>26</c:v>
                </c:pt>
                <c:pt idx="1">
                  <c:v>9</c:v>
                </c:pt>
                <c:pt idx="2">
                  <c:v>26</c:v>
                </c:pt>
                <c:pt idx="3">
                  <c:v>28</c:v>
                </c:pt>
                <c:pt idx="4">
                  <c:v>11</c:v>
                </c:pt>
                <c:pt idx="5">
                  <c:v>33</c:v>
                </c:pt>
                <c:pt idx="6">
                  <c:v>15</c:v>
                </c:pt>
                <c:pt idx="7">
                  <c:v>25</c:v>
                </c:pt>
                <c:pt idx="8">
                  <c:v>22</c:v>
                </c:pt>
                <c:pt idx="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6-482D-B2F9-F998D3C58676}"/>
            </c:ext>
          </c:extLst>
        </c:ser>
        <c:ser>
          <c:idx val="1"/>
          <c:order val="1"/>
          <c:tx>
            <c:strRef>
              <c:f>Sheet1!$C$196</c:f>
              <c:strCache>
                <c:ptCount val="1"/>
                <c:pt idx="0">
                  <c:v>Ismerem, de nem tanítjuk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Sheet1!$A$197:$A$206</c:f>
              <c:strCache>
                <c:ptCount val="10"/>
                <c:pt idx="0">
                  <c:v>Adatokat online gyűjtő vérnyomásmérő</c:v>
                </c:pt>
                <c:pt idx="1">
                  <c:v>Vércukormérő</c:v>
                </c:pt>
                <c:pt idx="2">
                  <c:v>Digitális gyógyszer adagoló</c:v>
                </c:pt>
                <c:pt idx="3">
                  <c:v>Alvás monitorozó</c:v>
                </c:pt>
                <c:pt idx="4">
                  <c:v>Vészhívó készülék</c:v>
                </c:pt>
                <c:pt idx="5">
                  <c:v>Tevékenységfigyelő érzékelők (pl. TeleNyugi)</c:v>
                </c:pt>
                <c:pt idx="6">
                  <c:v>Mobil EKG</c:v>
                </c:pt>
                <c:pt idx="7">
                  <c:v>Orvost és beteget összekötő integrált rendszer</c:v>
                </c:pt>
                <c:pt idx="8">
                  <c:v>Okosóra (időseknek, riasztó funkcióval)</c:v>
                </c:pt>
                <c:pt idx="9">
                  <c:v>Mobil alkalmazás (pl. Menta)</c:v>
                </c:pt>
              </c:strCache>
            </c:strRef>
          </c:cat>
          <c:val>
            <c:numRef>
              <c:f>Sheet1!$C$197:$C$206</c:f>
              <c:numCache>
                <c:formatCode>General</c:formatCode>
                <c:ptCount val="10"/>
                <c:pt idx="0">
                  <c:v>22</c:v>
                </c:pt>
                <c:pt idx="1">
                  <c:v>11</c:v>
                </c:pt>
                <c:pt idx="2">
                  <c:v>23</c:v>
                </c:pt>
                <c:pt idx="3">
                  <c:v>20</c:v>
                </c:pt>
                <c:pt idx="4">
                  <c:v>20</c:v>
                </c:pt>
                <c:pt idx="5">
                  <c:v>16</c:v>
                </c:pt>
                <c:pt idx="6">
                  <c:v>20</c:v>
                </c:pt>
                <c:pt idx="7">
                  <c:v>26</c:v>
                </c:pt>
                <c:pt idx="8">
                  <c:v>29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96-482D-B2F9-F998D3C58676}"/>
            </c:ext>
          </c:extLst>
        </c:ser>
        <c:ser>
          <c:idx val="2"/>
          <c:order val="2"/>
          <c:tx>
            <c:strRef>
              <c:f>Sheet1!$D$196</c:f>
              <c:strCache>
                <c:ptCount val="1"/>
                <c:pt idx="0">
                  <c:v>Tanítjuk a használatát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Sheet1!$A$197:$A$206</c:f>
              <c:strCache>
                <c:ptCount val="10"/>
                <c:pt idx="0">
                  <c:v>Adatokat online gyűjtő vérnyomásmérő</c:v>
                </c:pt>
                <c:pt idx="1">
                  <c:v>Vércukormérő</c:v>
                </c:pt>
                <c:pt idx="2">
                  <c:v>Digitális gyógyszer adagoló</c:v>
                </c:pt>
                <c:pt idx="3">
                  <c:v>Alvás monitorozó</c:v>
                </c:pt>
                <c:pt idx="4">
                  <c:v>Vészhívó készülék</c:v>
                </c:pt>
                <c:pt idx="5">
                  <c:v>Tevékenységfigyelő érzékelők (pl. TeleNyugi)</c:v>
                </c:pt>
                <c:pt idx="6">
                  <c:v>Mobil EKG</c:v>
                </c:pt>
                <c:pt idx="7">
                  <c:v>Orvost és beteget összekötő integrált rendszer</c:v>
                </c:pt>
                <c:pt idx="8">
                  <c:v>Okosóra (időseknek, riasztó funkcióval)</c:v>
                </c:pt>
                <c:pt idx="9">
                  <c:v>Mobil alkalmazás (pl. Menta)</c:v>
                </c:pt>
              </c:strCache>
            </c:strRef>
          </c:cat>
          <c:val>
            <c:numRef>
              <c:f>Sheet1!$D$197:$D$206</c:f>
              <c:numCache>
                <c:formatCode>General</c:formatCode>
                <c:ptCount val="10"/>
                <c:pt idx="0">
                  <c:v>7</c:v>
                </c:pt>
                <c:pt idx="1">
                  <c:v>34</c:v>
                </c:pt>
                <c:pt idx="2">
                  <c:v>4</c:v>
                </c:pt>
                <c:pt idx="3">
                  <c:v>6</c:v>
                </c:pt>
                <c:pt idx="4">
                  <c:v>24</c:v>
                </c:pt>
                <c:pt idx="5">
                  <c:v>5</c:v>
                </c:pt>
                <c:pt idx="6">
                  <c:v>20</c:v>
                </c:pt>
                <c:pt idx="7">
                  <c:v>3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96-482D-B2F9-F998D3C58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77313551"/>
        <c:axId val="1277318543"/>
      </c:barChart>
      <c:catAx>
        <c:axId val="12773135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18543"/>
        <c:crosses val="autoZero"/>
        <c:auto val="1"/>
        <c:lblAlgn val="ctr"/>
        <c:lblOffset val="100"/>
        <c:noMultiLvlLbl val="0"/>
      </c:catAx>
      <c:valAx>
        <c:axId val="12773185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313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Sheet1!$A$9:$A$14</c:f>
              <c:strCache>
                <c:ptCount val="6"/>
                <c:pt idx="0">
                  <c:v>Számítógép, laptop</c:v>
                </c:pt>
                <c:pt idx="1">
                  <c:v>Táblaszámítógép, tablet pc</c:v>
                </c:pt>
                <c:pt idx="2">
                  <c:v>Internet</c:v>
                </c:pt>
                <c:pt idx="3">
                  <c:v>Okostelefon</c:v>
                </c:pt>
                <c:pt idx="4">
                  <c:v>Személyes vészjelző / segélyhívó készülék</c:v>
                </c:pt>
                <c:pt idx="5">
                  <c:v>Okos készülékek (aktivitás érzékelő, alvás, szívritmus, vérnyomás monitor, stb.)</c:v>
                </c:pt>
              </c:strCache>
            </c:strRef>
          </c:cat>
          <c:val>
            <c:numRef>
              <c:f>Sheet1!$B$9:$B$14</c:f>
              <c:numCache>
                <c:formatCode>0%</c:formatCode>
                <c:ptCount val="6"/>
                <c:pt idx="0">
                  <c:v>0.69135802469135799</c:v>
                </c:pt>
                <c:pt idx="1">
                  <c:v>0.2191358024691358</c:v>
                </c:pt>
                <c:pt idx="2">
                  <c:v>0.62345679012345678</c:v>
                </c:pt>
                <c:pt idx="3">
                  <c:v>0.45370370370370372</c:v>
                </c:pt>
                <c:pt idx="4">
                  <c:v>2.7777777777777776E-2</c:v>
                </c:pt>
                <c:pt idx="5">
                  <c:v>0.10493827160493827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0D-400B-A833-8E7FCD89C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83423376"/>
        <c:axId val="779986784"/>
      </c:barChart>
      <c:catAx>
        <c:axId val="783423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9986784"/>
        <c:crosses val="autoZero"/>
        <c:auto val="1"/>
        <c:lblAlgn val="ctr"/>
        <c:lblOffset val="100"/>
        <c:noMultiLvlLbl val="0"/>
      </c:catAx>
      <c:valAx>
        <c:axId val="7799867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8342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270800524934382"/>
          <c:y val="0.12878472222222223"/>
          <c:w val="0.47329199475065614"/>
          <c:h val="0.790665737095363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Sheet1!$A$17:$A$23</c:f>
              <c:strCache>
                <c:ptCount val="7"/>
                <c:pt idx="0">
                  <c:v>Egészségügyi szolgáltatások elérése és tanácsadás kérése</c:v>
                </c:pt>
                <c:pt idx="1">
                  <c:v>Kapcsolattartás családtagokkal, barátokkal</c:v>
                </c:pt>
                <c:pt idx="2">
                  <c:v>Kapcsolattartás a közszolgáltatókkal</c:v>
                </c:pt>
                <c:pt idx="3">
                  <c:v>Kulturális tevékenységek elérése</c:v>
                </c:pt>
                <c:pt idx="4">
                  <c:v>Vásárlás</c:v>
                </c:pt>
                <c:pt idx="5">
                  <c:v>Kapcsolatba lépés olyan személyekkel, akik segíthetnek háztartási munkákban (pl. javítások, karbantartás, stb.)</c:v>
                </c:pt>
                <c:pt idx="6">
                  <c:v>Kérem ide írja le az egyéb célokat...</c:v>
                </c:pt>
              </c:strCache>
            </c:strRef>
          </c:cat>
          <c:val>
            <c:numRef>
              <c:f>Sheet1!$B$17:$B$23</c:f>
              <c:numCache>
                <c:formatCode>0%</c:formatCode>
                <c:ptCount val="7"/>
                <c:pt idx="0">
                  <c:v>0.47530864197530864</c:v>
                </c:pt>
                <c:pt idx="1">
                  <c:v>0.70987654320987659</c:v>
                </c:pt>
                <c:pt idx="2">
                  <c:v>0.34259259259259262</c:v>
                </c:pt>
                <c:pt idx="3">
                  <c:v>0.41666666666666669</c:v>
                </c:pt>
                <c:pt idx="4">
                  <c:v>0.32407407407407407</c:v>
                </c:pt>
                <c:pt idx="5">
                  <c:v>0.14814814814814814</c:v>
                </c:pt>
                <c:pt idx="6">
                  <c:v>1.5432098765432098E-2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37-433C-9C7C-AC1B6E66D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54512448"/>
        <c:axId val="854516608"/>
      </c:barChart>
      <c:catAx>
        <c:axId val="854512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516608"/>
        <c:crosses val="autoZero"/>
        <c:auto val="1"/>
        <c:lblAlgn val="ctr"/>
        <c:lblOffset val="100"/>
        <c:noMultiLvlLbl val="0"/>
      </c:catAx>
      <c:valAx>
        <c:axId val="8545166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85451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Sheet1!$B$45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Sheet1!$A$46:$A$52</c:f>
              <c:strCache>
                <c:ptCount val="7"/>
                <c:pt idx="0">
                  <c:v>Egészségügyi konzultáció, segítség kérése  0-24</c:v>
                </c:pt>
                <c:pt idx="1">
                  <c:v>Távbeszélgetés orvossal, gondozóval az interneten </c:v>
                </c:pt>
                <c:pt idx="2">
                  <c:v>Gyógyszerek házhozszállítása</c:v>
                </c:pt>
                <c:pt idx="3">
                  <c:v>Laborleletek megtekintése az interneten, lekérés</c:v>
                </c:pt>
                <c:pt idx="4">
                  <c:v>Riasztás rosszullét esetén </c:v>
                </c:pt>
                <c:pt idx="5">
                  <c:v>Otthon mért eü. adatok továbbítása, szakember  általi ellenőrzése</c:v>
                </c:pt>
                <c:pt idx="6">
                  <c:v>Részvétel online fórumban, eü.  kérdések megbeszélése</c:v>
                </c:pt>
              </c:strCache>
            </c:strRef>
          </c:cat>
          <c:val>
            <c:numRef>
              <c:f>Sheet1!$B$46:$B$52</c:f>
              <c:numCache>
                <c:formatCode>General</c:formatCode>
                <c:ptCount val="7"/>
                <c:pt idx="0">
                  <c:v>153</c:v>
                </c:pt>
                <c:pt idx="1">
                  <c:v>126</c:v>
                </c:pt>
                <c:pt idx="2">
                  <c:v>100</c:v>
                </c:pt>
                <c:pt idx="3">
                  <c:v>162</c:v>
                </c:pt>
                <c:pt idx="4">
                  <c:v>167</c:v>
                </c:pt>
                <c:pt idx="5">
                  <c:v>114</c:v>
                </c:pt>
                <c:pt idx="6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A-4C8D-9121-9E6E99DCB74F}"/>
            </c:ext>
          </c:extLst>
        </c:ser>
        <c:ser>
          <c:idx val="1"/>
          <c:order val="1"/>
          <c:tx>
            <c:strRef>
              <c:f>Sheet1!$C$45</c:f>
              <c:strCache>
                <c:ptCount val="1"/>
                <c:pt idx="0">
                  <c:v>TALÁN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Sheet1!$A$46:$A$52</c:f>
              <c:strCache>
                <c:ptCount val="7"/>
                <c:pt idx="0">
                  <c:v>Egészségügyi konzultáció, segítség kérése  0-24</c:v>
                </c:pt>
                <c:pt idx="1">
                  <c:v>Távbeszélgetés orvossal, gondozóval az interneten </c:v>
                </c:pt>
                <c:pt idx="2">
                  <c:v>Gyógyszerek házhozszállítása</c:v>
                </c:pt>
                <c:pt idx="3">
                  <c:v>Laborleletek megtekintése az interneten, lekérés</c:v>
                </c:pt>
                <c:pt idx="4">
                  <c:v>Riasztás rosszullét esetén </c:v>
                </c:pt>
                <c:pt idx="5">
                  <c:v>Otthon mért eü. adatok továbbítása, szakember  általi ellenőrzése</c:v>
                </c:pt>
                <c:pt idx="6">
                  <c:v>Részvétel online fórumban, eü.  kérdések megbeszélése</c:v>
                </c:pt>
              </c:strCache>
            </c:strRef>
          </c:cat>
          <c:val>
            <c:numRef>
              <c:f>Sheet1!$C$46:$C$52</c:f>
              <c:numCache>
                <c:formatCode>General</c:formatCode>
                <c:ptCount val="7"/>
                <c:pt idx="0">
                  <c:v>109</c:v>
                </c:pt>
                <c:pt idx="1">
                  <c:v>99</c:v>
                </c:pt>
                <c:pt idx="2">
                  <c:v>76</c:v>
                </c:pt>
                <c:pt idx="3">
                  <c:v>69</c:v>
                </c:pt>
                <c:pt idx="4">
                  <c:v>95</c:v>
                </c:pt>
                <c:pt idx="5">
                  <c:v>104</c:v>
                </c:pt>
                <c:pt idx="6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CA-4C8D-9121-9E6E99DCB74F}"/>
            </c:ext>
          </c:extLst>
        </c:ser>
        <c:ser>
          <c:idx val="2"/>
          <c:order val="2"/>
          <c:tx>
            <c:strRef>
              <c:f>Sheet1!$D$45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Sheet1!$A$46:$A$52</c:f>
              <c:strCache>
                <c:ptCount val="7"/>
                <c:pt idx="0">
                  <c:v>Egészségügyi konzultáció, segítség kérése  0-24</c:v>
                </c:pt>
                <c:pt idx="1">
                  <c:v>Távbeszélgetés orvossal, gondozóval az interneten </c:v>
                </c:pt>
                <c:pt idx="2">
                  <c:v>Gyógyszerek házhozszállítása</c:v>
                </c:pt>
                <c:pt idx="3">
                  <c:v>Laborleletek megtekintése az interneten, lekérés</c:v>
                </c:pt>
                <c:pt idx="4">
                  <c:v>Riasztás rosszullét esetén </c:v>
                </c:pt>
                <c:pt idx="5">
                  <c:v>Otthon mért eü. adatok továbbítása, szakember  általi ellenőrzése</c:v>
                </c:pt>
                <c:pt idx="6">
                  <c:v>Részvétel online fórumban, eü.  kérdések megbeszélése</c:v>
                </c:pt>
              </c:strCache>
            </c:strRef>
          </c:cat>
          <c:val>
            <c:numRef>
              <c:f>Sheet1!$D$46:$D$52</c:f>
              <c:numCache>
                <c:formatCode>General</c:formatCode>
                <c:ptCount val="7"/>
                <c:pt idx="0">
                  <c:v>62</c:v>
                </c:pt>
                <c:pt idx="1">
                  <c:v>99</c:v>
                </c:pt>
                <c:pt idx="2">
                  <c:v>148</c:v>
                </c:pt>
                <c:pt idx="3">
                  <c:v>93</c:v>
                </c:pt>
                <c:pt idx="4">
                  <c:v>62</c:v>
                </c:pt>
                <c:pt idx="5">
                  <c:v>106</c:v>
                </c:pt>
                <c:pt idx="6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CA-4C8D-9121-9E6E99DCB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4508288"/>
        <c:axId val="854509536"/>
      </c:barChart>
      <c:catAx>
        <c:axId val="854508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509536"/>
        <c:crosses val="autoZero"/>
        <c:auto val="1"/>
        <c:lblAlgn val="ctr"/>
        <c:lblOffset val="100"/>
        <c:noMultiLvlLbl val="0"/>
      </c:catAx>
      <c:valAx>
        <c:axId val="854509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50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C18-4F0D-AB5F-5926BC5F1E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C18-4F0D-AB5F-5926BC5F1E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C18-4F0D-AB5F-5926BC5F1E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C18-4F0D-AB5F-5926BC5F1E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Sheet1!$A$26:$A$29</c:f>
              <c:strCache>
                <c:ptCount val="4"/>
                <c:pt idx="0">
                  <c:v>Igen, teljes mértékben</c:v>
                </c:pt>
                <c:pt idx="1">
                  <c:v>Igen, attól függően, hogy mit mérnek és hogyan működnek</c:v>
                </c:pt>
                <c:pt idx="2">
                  <c:v>Nem igazán érdekel, hacsak valaki el nem magyarázná, hogy miért érdemes használni őket</c:v>
                </c:pt>
                <c:pt idx="3">
                  <c:v>Egyáltalán nem</c:v>
                </c:pt>
              </c:strCache>
            </c:strRef>
          </c:cat>
          <c:val>
            <c:numRef>
              <c:f>Sheet1!$B$26:$B$29</c:f>
              <c:numCache>
                <c:formatCode>General</c:formatCode>
                <c:ptCount val="4"/>
                <c:pt idx="0">
                  <c:v>56</c:v>
                </c:pt>
                <c:pt idx="1">
                  <c:v>125</c:v>
                </c:pt>
                <c:pt idx="2">
                  <c:v>80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18-4F0D-AB5F-5926BC5F1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86375566690525"/>
          <c:y val="2.8617883247640152E-2"/>
          <c:w val="0.51439382009067047"/>
          <c:h val="0.88325173719974526"/>
        </c:manualLayout>
      </c:layout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1C-4078-A40F-E9F3339867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1C-4078-A40F-E9F3339867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1C-4078-A40F-E9F3339867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Sheet1!$A$32:$A$34</c:f>
              <c:strCache>
                <c:ptCount val="3"/>
                <c:pt idx="0">
                  <c:v>Igen, mindenképpen</c:v>
                </c:pt>
                <c:pt idx="1">
                  <c:v>Lehetséges, attól függően, hogy mi az, és hogyan működik</c:v>
                </c:pt>
                <c:pt idx="2">
                  <c:v>Nem, egyáltalán nem</c:v>
                </c:pt>
              </c:strCache>
            </c:strRef>
          </c:cat>
          <c:val>
            <c:numRef>
              <c:f>Sheet1!$B$32:$B$34</c:f>
              <c:numCache>
                <c:formatCode>General</c:formatCode>
                <c:ptCount val="3"/>
                <c:pt idx="0">
                  <c:v>108</c:v>
                </c:pt>
                <c:pt idx="1">
                  <c:v>164</c:v>
                </c:pt>
                <c:pt idx="2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1C-4078-A40F-E9F333986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084500451111136E-3"/>
          <c:y val="1.296060300864666E-3"/>
          <c:w val="0.26924078882330349"/>
          <c:h val="0.998703939699135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1-D456-42C1-942A-CDE3140040D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D456-42C1-942A-CDE3140040D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D456-42C1-942A-CDE3140040D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7-D456-42C1-942A-CDE3140040D6}"/>
              </c:ext>
            </c:extLst>
          </c:dPt>
          <c:dLbls>
            <c:dLbl>
              <c:idx val="2"/>
              <c:layout>
                <c:manualLayout>
                  <c:x val="0"/>
                  <c:y val="0.349589714136238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260873387844"/>
                      <c:h val="0.424419279158502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456-42C1-942A-CDE3140040D6}"/>
                </c:ext>
              </c:extLst>
            </c:dLbl>
            <c:dLbl>
              <c:idx val="3"/>
              <c:layout>
                <c:manualLayout>
                  <c:x val="-1.3420543618668885E-3"/>
                  <c:y val="1.211807589293325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86140192478071"/>
                      <c:h val="0.27240245510393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456-42C1-942A-CDE3140040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Sheet1!$A$24:$A$27</c:f>
              <c:strCache>
                <c:ptCount val="4"/>
                <c:pt idx="0">
                  <c:v>Alapszint</c:v>
                </c:pt>
                <c:pt idx="1">
                  <c:v>Közepes szint</c:v>
                </c:pt>
                <c:pt idx="2">
                  <c:v>Haladó szint</c:v>
                </c:pt>
                <c:pt idx="3">
                  <c:v>Szakértői szint</c:v>
                </c:pt>
              </c:strCache>
            </c:strRef>
          </c:cat>
          <c:val>
            <c:numRef>
              <c:f>Sheet1!$B$24:$B$27</c:f>
              <c:numCache>
                <c:formatCode>General</c:formatCode>
                <c:ptCount val="4"/>
                <c:pt idx="0">
                  <c:v>8</c:v>
                </c:pt>
                <c:pt idx="1">
                  <c:v>28</c:v>
                </c:pt>
                <c:pt idx="2">
                  <c:v>17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56-42C1-942A-CDE3140040D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Magánélet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2000"/>
                  </a:schemeClr>
                </a:gs>
                <a:gs pos="100000">
                  <a:schemeClr val="accent1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Sheet1!$A$30:$A$32</c:f>
              <c:strCache>
                <c:ptCount val="3"/>
                <c:pt idx="0">
                  <c:v>Okostelefon</c:v>
                </c:pt>
                <c:pt idx="1">
                  <c:v>Tablet</c:v>
                </c:pt>
                <c:pt idx="2">
                  <c:v>Számítógép</c:v>
                </c:pt>
              </c:strCache>
            </c:strRef>
          </c:cat>
          <c:val>
            <c:numRef>
              <c:f>Sheet1!$B$30:$B$32</c:f>
              <c:numCache>
                <c:formatCode>General</c:formatCode>
                <c:ptCount val="3"/>
                <c:pt idx="0">
                  <c:v>44</c:v>
                </c:pt>
                <c:pt idx="1">
                  <c:v>27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9-4710-BAD3-DA96B550CD06}"/>
            </c:ext>
          </c:extLst>
        </c:ser>
        <c:ser>
          <c:idx val="1"/>
          <c:order val="1"/>
          <c:tx>
            <c:strRef>
              <c:f>Sheet1!$C$29</c:f>
              <c:strCache>
                <c:ptCount val="1"/>
                <c:pt idx="0">
                  <c:v>Munkahely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2000"/>
                  </a:schemeClr>
                </a:gs>
                <a:gs pos="100000">
                  <a:schemeClr val="accent2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Sheet1!$A$30:$A$32</c:f>
              <c:strCache>
                <c:ptCount val="3"/>
                <c:pt idx="0">
                  <c:v>Okostelefon</c:v>
                </c:pt>
                <c:pt idx="1">
                  <c:v>Tablet</c:v>
                </c:pt>
                <c:pt idx="2">
                  <c:v>Számítógép</c:v>
                </c:pt>
              </c:strCache>
            </c:strRef>
          </c:cat>
          <c:val>
            <c:numRef>
              <c:f>Sheet1!$C$30:$C$32</c:f>
              <c:numCache>
                <c:formatCode>General</c:formatCode>
                <c:ptCount val="3"/>
                <c:pt idx="0">
                  <c:v>32</c:v>
                </c:pt>
                <c:pt idx="1">
                  <c:v>13</c:v>
                </c:pt>
                <c:pt idx="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09-4710-BAD3-DA96B550CD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57564688"/>
        <c:axId val="1557484192"/>
      </c:barChart>
      <c:catAx>
        <c:axId val="155756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7484192"/>
        <c:crosses val="autoZero"/>
        <c:auto val="1"/>
        <c:lblAlgn val="ctr"/>
        <c:lblOffset val="100"/>
        <c:noMultiLvlLbl val="0"/>
      </c:catAx>
      <c:valAx>
        <c:axId val="155748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756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2A-4F28-8AC5-B1573594E17C}"/>
              </c:ext>
            </c:extLst>
          </c:dPt>
          <c:cat>
            <c:strRef>
              <c:f>Sheet1!$A$239:$A$243</c:f>
              <c:strCache>
                <c:ptCount val="5"/>
                <c:pt idx="0">
                  <c:v>Több tanár használ közösen egy-egy eszközt</c:v>
                </c:pt>
                <c:pt idx="1">
                  <c:v>Minden tanárnak van az intézmény által biztosított saját eszköze</c:v>
                </c:pt>
                <c:pt idx="2">
                  <c:v>Technikai eszközök kipróbálására a tanulóknak az iskolai képzés keretén belül van lehetősége</c:v>
                </c:pt>
                <c:pt idx="3">
                  <c:v>Technikai eszközök kipróbálására a tanulóknak gyakorlati képzésen van lehetősége</c:v>
                </c:pt>
                <c:pt idx="4">
                  <c:v>Technikai eszközök kipróbálására a tanulóknak a munkahelyén van lehetősége</c:v>
                </c:pt>
              </c:strCache>
            </c:strRef>
          </c:cat>
          <c:val>
            <c:numRef>
              <c:f>Sheet1!$B$239:$B$243</c:f>
              <c:numCache>
                <c:formatCode>General</c:formatCode>
                <c:ptCount val="5"/>
                <c:pt idx="0">
                  <c:v>37</c:v>
                </c:pt>
                <c:pt idx="1">
                  <c:v>19</c:v>
                </c:pt>
                <c:pt idx="2">
                  <c:v>10</c:v>
                </c:pt>
                <c:pt idx="3">
                  <c:v>21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2A-4F28-8AC5-B1573594E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6571199"/>
        <c:axId val="1316566623"/>
      </c:barChart>
      <c:catAx>
        <c:axId val="1316571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6566623"/>
        <c:crosses val="autoZero"/>
        <c:auto val="1"/>
        <c:lblAlgn val="ctr"/>
        <c:lblOffset val="100"/>
        <c:noMultiLvlLbl val="0"/>
      </c:catAx>
      <c:valAx>
        <c:axId val="13165666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6571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21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/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0.83558</cdr:x>
      <cdr:y>0.52047</cdr:y>
    </cdr:from>
    <cdr:to>
      <cdr:x>0.90491</cdr:x>
      <cdr:y>0.58852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9024661" y="2824442"/>
          <a:ext cx="74874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46%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0.13301</cdr:x>
      <cdr:y>0.15886</cdr:y>
    </cdr:from>
    <cdr:to>
      <cdr:x>0.39831</cdr:x>
      <cdr:y>0.27708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32628" y="496313"/>
          <a:ext cx="2657883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</cdr:x>
      <cdr:y>0.39242</cdr:y>
    </cdr:from>
    <cdr:to>
      <cdr:x>0.55749</cdr:x>
      <cdr:y>0.44147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05061" y="2332382"/>
          <a:ext cx="655983" cy="291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17%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346BF-A380-4B4B-BA53-96450982676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680AA-FBA4-0445-B313-0871A5CC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2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Eredeti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kérdés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Érdekelné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valamilyen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okos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készülék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használata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amellyel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nyomon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követhetné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egészségi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fizikai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állapotát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(pl.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okostelefon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aktivitás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érzékelő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alvásfigyelő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alvásmonitor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fiziológiai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monitor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szívritmus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vagy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vérnyomás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ellenőrzésére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stb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56% </a:t>
            </a:r>
            <a:r>
              <a:rPr lang="en-GB" dirty="0" err="1" smtClean="0"/>
              <a:t>mutat</a:t>
            </a:r>
            <a:r>
              <a:rPr lang="en-GB" dirty="0" smtClean="0"/>
              <a:t> </a:t>
            </a:r>
            <a:r>
              <a:rPr lang="en-GB" dirty="0" err="1" smtClean="0"/>
              <a:t>érdeklődést</a:t>
            </a:r>
            <a:r>
              <a:rPr lang="en-GB" dirty="0" smtClean="0"/>
              <a:t>, </a:t>
            </a:r>
            <a:r>
              <a:rPr lang="en-GB" dirty="0" err="1" smtClean="0"/>
              <a:t>további</a:t>
            </a:r>
            <a:r>
              <a:rPr lang="en-GB" dirty="0" smtClean="0"/>
              <a:t> 25% is </a:t>
            </a:r>
            <a:r>
              <a:rPr lang="en-GB" dirty="0" err="1" smtClean="0"/>
              <a:t>érdeklődne</a:t>
            </a:r>
            <a:r>
              <a:rPr lang="en-GB" dirty="0" smtClean="0"/>
              <a:t> ha </a:t>
            </a:r>
            <a:r>
              <a:rPr lang="en-GB" dirty="0" err="1" smtClean="0"/>
              <a:t>valaki</a:t>
            </a:r>
            <a:r>
              <a:rPr lang="en-GB" dirty="0" smtClean="0"/>
              <a:t> </a:t>
            </a:r>
            <a:r>
              <a:rPr lang="en-GB" dirty="0" err="1" smtClean="0"/>
              <a:t>elmagyarázná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hogy</a:t>
            </a:r>
            <a:r>
              <a:rPr lang="en-GB" baseline="0" dirty="0" smtClean="0"/>
              <a:t> mire </a:t>
            </a:r>
            <a:r>
              <a:rPr lang="en-GB" baseline="0" dirty="0" err="1" smtClean="0"/>
              <a:t>lehet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ezeket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használni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miért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hasznosak</a:t>
            </a:r>
            <a:r>
              <a:rPr lang="en-GB" baseline="0" dirty="0" smtClean="0"/>
              <a:t>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0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Eredeti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kérdés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Érdekelné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olyan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eszköz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technológia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amely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segíthet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saját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otthonában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történő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egészségügyi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gondoskodásban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tővé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kelljen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bentlakásos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ellátást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igénybe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vennie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84% </a:t>
            </a:r>
            <a:r>
              <a:rPr lang="en-US" dirty="0" smtClean="0"/>
              <a:t>-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 err="1" smtClean="0"/>
              <a:t>érdekel</a:t>
            </a:r>
            <a:r>
              <a:rPr lang="en-US" dirty="0" smtClean="0"/>
              <a:t> </a:t>
            </a:r>
            <a:r>
              <a:rPr lang="en-US" dirty="0" err="1" smtClean="0"/>
              <a:t>valamilyen</a:t>
            </a:r>
            <a:r>
              <a:rPr lang="en-US" dirty="0" smtClean="0"/>
              <a:t> </a:t>
            </a:r>
            <a:r>
              <a:rPr lang="en-US" dirty="0" err="1" smtClean="0"/>
              <a:t>szinten</a:t>
            </a:r>
            <a:r>
              <a:rPr lang="en-US" dirty="0" smtClean="0"/>
              <a:t> a </a:t>
            </a:r>
            <a:r>
              <a:rPr lang="en-US" dirty="0" err="1" smtClean="0"/>
              <a:t>technológia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en-US" dirty="0" err="1" smtClean="0"/>
              <a:t>Minél</a:t>
            </a:r>
            <a:r>
              <a:rPr lang="en-US" dirty="0" smtClean="0"/>
              <a:t> </a:t>
            </a:r>
            <a:r>
              <a:rPr lang="en-US" dirty="0" err="1" smtClean="0"/>
              <a:t>fiatalabb</a:t>
            </a:r>
            <a:r>
              <a:rPr lang="en-US" dirty="0" smtClean="0"/>
              <a:t> a </a:t>
            </a:r>
            <a:r>
              <a:rPr lang="en-US" dirty="0" err="1" smtClean="0"/>
              <a:t>válaszadó</a:t>
            </a:r>
            <a:r>
              <a:rPr lang="en-US" dirty="0" smtClean="0"/>
              <a:t>, </a:t>
            </a:r>
            <a:r>
              <a:rPr lang="en-US" dirty="0" err="1" smtClean="0"/>
              <a:t>annál</a:t>
            </a:r>
            <a:r>
              <a:rPr lang="en-US" dirty="0" smtClean="0"/>
              <a:t> </a:t>
            </a:r>
            <a:r>
              <a:rPr lang="en-US" dirty="0" err="1" smtClean="0"/>
              <a:t>inkább</a:t>
            </a:r>
            <a:r>
              <a:rPr lang="en-US" dirty="0" smtClean="0"/>
              <a:t> </a:t>
            </a:r>
            <a:r>
              <a:rPr lang="en-US" dirty="0" err="1" smtClean="0"/>
              <a:t>érdeklődik</a:t>
            </a:r>
            <a:r>
              <a:rPr lang="en-US" dirty="0" smtClean="0"/>
              <a:t> a </a:t>
            </a:r>
            <a:r>
              <a:rPr lang="en-US" dirty="0" err="1" smtClean="0"/>
              <a:t>távgondozásban</a:t>
            </a:r>
            <a:r>
              <a:rPr lang="en-US" dirty="0" smtClean="0"/>
              <a:t> </a:t>
            </a:r>
            <a:r>
              <a:rPr lang="en-US" dirty="0" err="1" smtClean="0"/>
              <a:t>alkalmazható</a:t>
            </a:r>
            <a:r>
              <a:rPr lang="en-US" dirty="0" smtClean="0"/>
              <a:t> </a:t>
            </a:r>
            <a:r>
              <a:rPr lang="en-US" dirty="0" err="1" smtClean="0"/>
              <a:t>eszközök</a:t>
            </a:r>
            <a:r>
              <a:rPr lang="en-US" dirty="0" smtClean="0"/>
              <a:t> </a:t>
            </a:r>
            <a:r>
              <a:rPr lang="en-US" dirty="0" err="1" smtClean="0"/>
              <a:t>iránt</a:t>
            </a:r>
            <a:r>
              <a:rPr lang="en-US" dirty="0" smtClean="0"/>
              <a:t>.  </a:t>
            </a:r>
            <a:r>
              <a:rPr lang="en-US" dirty="0" err="1" smtClean="0"/>
              <a:t>Így</a:t>
            </a:r>
            <a:r>
              <a:rPr lang="en-US" baseline="0" dirty="0" smtClean="0"/>
              <a:t> a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szempontjából</a:t>
            </a:r>
            <a:r>
              <a:rPr lang="en-US" dirty="0" smtClean="0"/>
              <a:t> </a:t>
            </a:r>
            <a:r>
              <a:rPr lang="en-US" dirty="0" err="1" smtClean="0"/>
              <a:t>érdemes</a:t>
            </a:r>
            <a:r>
              <a:rPr lang="en-US" dirty="0" smtClean="0"/>
              <a:t> </a:t>
            </a:r>
            <a:r>
              <a:rPr lang="en-US" dirty="0" err="1" smtClean="0"/>
              <a:t>minél</a:t>
            </a:r>
            <a:r>
              <a:rPr lang="en-US" dirty="0" smtClean="0"/>
              <a:t> </a:t>
            </a:r>
            <a:r>
              <a:rPr lang="en-US" dirty="0" err="1" smtClean="0"/>
              <a:t>korábban</a:t>
            </a:r>
            <a:r>
              <a:rPr lang="en-US" dirty="0" smtClean="0"/>
              <a:t> </a:t>
            </a:r>
            <a:r>
              <a:rPr lang="en-US" dirty="0" err="1" smtClean="0"/>
              <a:t>megkeresni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időseket</a:t>
            </a:r>
            <a:r>
              <a:rPr lang="en-US" baseline="0" dirty="0" smtClean="0"/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42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0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83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országában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milyen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mértékben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nő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65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évnél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idősebbek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száma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következő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évben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</a:t>
            </a:r>
            <a:r>
              <a:rPr lang="en-US" sz="1200" dirty="0" smtClean="0"/>
              <a:t>68% </a:t>
            </a:r>
            <a:r>
              <a:rPr lang="en-US" sz="1200" dirty="0" err="1" smtClean="0"/>
              <a:t>gondolja</a:t>
            </a:r>
            <a:r>
              <a:rPr lang="en-US" sz="1200" dirty="0" smtClean="0"/>
              <a:t>, </a:t>
            </a:r>
            <a:r>
              <a:rPr lang="en-US" sz="1200" dirty="0" err="1" smtClean="0"/>
              <a:t>hogy</a:t>
            </a:r>
            <a:r>
              <a:rPr lang="en-US" sz="1200" dirty="0" smtClean="0"/>
              <a:t> 20%-</a:t>
            </a:r>
            <a:r>
              <a:rPr lang="en-US" sz="1200" dirty="0" err="1" smtClean="0"/>
              <a:t>ot</a:t>
            </a:r>
            <a:r>
              <a:rPr lang="en-US" sz="1200" dirty="0" smtClean="0"/>
              <a:t> </a:t>
            </a:r>
            <a:r>
              <a:rPr lang="en-US" sz="1200" dirty="0" err="1" smtClean="0"/>
              <a:t>meghaladó</a:t>
            </a:r>
            <a:r>
              <a:rPr lang="en-US" sz="1200" dirty="0" smtClean="0"/>
              <a:t> </a:t>
            </a:r>
            <a:r>
              <a:rPr lang="en-US" sz="1200" dirty="0" err="1" smtClean="0"/>
              <a:t>mértékben</a:t>
            </a:r>
            <a:r>
              <a:rPr lang="en-US" sz="1200" dirty="0" smtClean="0"/>
              <a:t> </a:t>
            </a:r>
            <a:r>
              <a:rPr lang="en-US" sz="1200" dirty="0" err="1" smtClean="0"/>
              <a:t>emelkedik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</a:t>
            </a:r>
            <a:r>
              <a:rPr lang="en-US" sz="1200" dirty="0" err="1" smtClean="0"/>
              <a:t>idősek</a:t>
            </a:r>
            <a:r>
              <a:rPr lang="en-US" sz="1200" dirty="0" smtClean="0"/>
              <a:t> </a:t>
            </a:r>
            <a:r>
              <a:rPr lang="en-US" sz="1200" dirty="0" err="1" smtClean="0"/>
              <a:t>száma</a:t>
            </a:r>
            <a:r>
              <a:rPr lang="en-US" sz="1200" dirty="0" smtClean="0"/>
              <a:t>,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28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17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53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36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56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demográfiai</a:t>
            </a:r>
            <a:r>
              <a:rPr lang="en-US" dirty="0" smtClean="0"/>
              <a:t> </a:t>
            </a:r>
            <a:r>
              <a:rPr lang="en-US" dirty="0" err="1" smtClean="0"/>
              <a:t>változások</a:t>
            </a:r>
            <a:r>
              <a:rPr lang="en-US" dirty="0" smtClean="0"/>
              <a:t> </a:t>
            </a:r>
            <a:r>
              <a:rPr lang="en-US" dirty="0" err="1" smtClean="0"/>
              <a:t>következtében</a:t>
            </a:r>
            <a:r>
              <a:rPr lang="en-US" dirty="0" smtClean="0"/>
              <a:t> </a:t>
            </a:r>
            <a:r>
              <a:rPr lang="en-US" dirty="0" err="1" smtClean="0"/>
              <a:t>világszerte</a:t>
            </a:r>
            <a:r>
              <a:rPr lang="en-US" dirty="0" smtClean="0"/>
              <a:t> </a:t>
            </a:r>
            <a:r>
              <a:rPr lang="en-US" dirty="0" err="1" smtClean="0"/>
              <a:t>növekszik</a:t>
            </a:r>
            <a:r>
              <a:rPr lang="en-US" dirty="0" smtClean="0"/>
              <a:t> a </a:t>
            </a:r>
            <a:r>
              <a:rPr lang="en-US" dirty="0" err="1" smtClean="0"/>
              <a:t>gondozásra</a:t>
            </a:r>
            <a:r>
              <a:rPr lang="en-US" dirty="0" smtClean="0"/>
              <a:t> </a:t>
            </a:r>
            <a:r>
              <a:rPr lang="en-US" dirty="0" err="1" smtClean="0"/>
              <a:t>szoruló</a:t>
            </a:r>
            <a:r>
              <a:rPr lang="en-US" dirty="0" smtClean="0"/>
              <a:t> </a:t>
            </a:r>
            <a:r>
              <a:rPr lang="en-US" dirty="0" err="1" smtClean="0"/>
              <a:t>idős</a:t>
            </a:r>
            <a:r>
              <a:rPr lang="en-US" dirty="0" smtClean="0"/>
              <a:t> </a:t>
            </a:r>
            <a:r>
              <a:rPr lang="en-US" dirty="0" err="1" smtClean="0"/>
              <a:t>emberek</a:t>
            </a:r>
            <a:r>
              <a:rPr lang="en-US" dirty="0" smtClean="0"/>
              <a:t> </a:t>
            </a:r>
            <a:r>
              <a:rPr lang="en-US" dirty="0" err="1" smtClean="0"/>
              <a:t>létszáma</a:t>
            </a:r>
            <a:r>
              <a:rPr lang="en-US" dirty="0" smtClean="0"/>
              <a:t>. A 65 </a:t>
            </a:r>
            <a:r>
              <a:rPr lang="en-US" dirty="0" err="1" smtClean="0"/>
              <a:t>évesnél</a:t>
            </a:r>
            <a:r>
              <a:rPr lang="en-US" dirty="0" smtClean="0"/>
              <a:t> </a:t>
            </a:r>
            <a:r>
              <a:rPr lang="en-US" dirty="0" err="1" smtClean="0"/>
              <a:t>idősebb</a:t>
            </a:r>
            <a:r>
              <a:rPr lang="en-US" dirty="0" smtClean="0"/>
              <a:t> </a:t>
            </a:r>
            <a:r>
              <a:rPr lang="en-US" dirty="0" err="1" smtClean="0"/>
              <a:t>népesség</a:t>
            </a:r>
            <a:r>
              <a:rPr lang="en-US" dirty="0" smtClean="0"/>
              <a:t> </a:t>
            </a:r>
            <a:r>
              <a:rPr lang="en-US" dirty="0" err="1" smtClean="0"/>
              <a:t>aránya</a:t>
            </a:r>
            <a:r>
              <a:rPr lang="en-US" dirty="0" smtClean="0"/>
              <a:t> 2014-ben </a:t>
            </a:r>
            <a:r>
              <a:rPr lang="en-US" dirty="0" err="1" smtClean="0"/>
              <a:t>elérte</a:t>
            </a:r>
            <a:r>
              <a:rPr lang="en-US" dirty="0" smtClean="0"/>
              <a:t> 18,5%-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EurópaiUnióban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előrejelzések</a:t>
            </a:r>
            <a:r>
              <a:rPr lang="en-US" dirty="0" smtClean="0"/>
              <a:t> </a:t>
            </a:r>
            <a:r>
              <a:rPr lang="en-US" dirty="0" err="1" smtClean="0"/>
              <a:t>szerint</a:t>
            </a:r>
            <a:r>
              <a:rPr lang="en-US" dirty="0" smtClean="0"/>
              <a:t> 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arány</a:t>
            </a:r>
            <a:r>
              <a:rPr lang="en-US" dirty="0" smtClean="0"/>
              <a:t> 2060-ra </a:t>
            </a:r>
            <a:r>
              <a:rPr lang="en-US" dirty="0" err="1" smtClean="0"/>
              <a:t>megközelíti</a:t>
            </a:r>
            <a:r>
              <a:rPr lang="en-US" dirty="0" smtClean="0"/>
              <a:t> a 30%-</a:t>
            </a:r>
            <a:r>
              <a:rPr lang="en-US" dirty="0" err="1" smtClean="0"/>
              <a:t>ot</a:t>
            </a:r>
            <a:r>
              <a:rPr lang="en-US" dirty="0" smtClean="0"/>
              <a:t>. 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demográfiai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robbanás</a:t>
            </a:r>
            <a:r>
              <a:rPr lang="en-US" dirty="0" err="1" smtClean="0"/>
              <a:t>ból</a:t>
            </a:r>
            <a:r>
              <a:rPr lang="en-US" dirty="0" smtClean="0"/>
              <a:t> </a:t>
            </a:r>
            <a:r>
              <a:rPr lang="en-US" dirty="0" err="1" smtClean="0"/>
              <a:t>eredő</a:t>
            </a:r>
            <a:r>
              <a:rPr lang="en-US" dirty="0" smtClean="0"/>
              <a:t> </a:t>
            </a:r>
            <a:r>
              <a:rPr lang="en-US" dirty="0" err="1" smtClean="0"/>
              <a:t>problémák</a:t>
            </a:r>
            <a:r>
              <a:rPr lang="en-US" dirty="0" smtClean="0"/>
              <a:t> </a:t>
            </a:r>
            <a:r>
              <a:rPr lang="en-US" dirty="0" err="1" smtClean="0"/>
              <a:t>leküzdésének</a:t>
            </a:r>
            <a:r>
              <a:rPr lang="en-US" dirty="0" smtClean="0"/>
              <a:t> </a:t>
            </a:r>
            <a:r>
              <a:rPr lang="en-US" dirty="0" err="1" smtClean="0"/>
              <a:t>kiemelten</a:t>
            </a:r>
            <a:r>
              <a:rPr lang="en-US" dirty="0" smtClean="0"/>
              <a:t> </a:t>
            </a:r>
            <a:r>
              <a:rPr lang="en-US" dirty="0" err="1" smtClean="0"/>
              <a:t>fontos</a:t>
            </a:r>
            <a:r>
              <a:rPr lang="en-US" dirty="0" smtClean="0"/>
              <a:t> </a:t>
            </a:r>
            <a:r>
              <a:rPr lang="en-US" dirty="0" err="1" smtClean="0"/>
              <a:t>eszközei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infokommunikációs</a:t>
            </a:r>
            <a:r>
              <a:rPr lang="en-US" dirty="0" smtClean="0"/>
              <a:t> </a:t>
            </a:r>
            <a:r>
              <a:rPr lang="en-US" dirty="0" err="1" smtClean="0"/>
              <a:t>fejlesztések</a:t>
            </a:r>
            <a:r>
              <a:rPr lang="en-US" dirty="0" smtClean="0"/>
              <a:t>,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IKT-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alapú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távgondozás</a:t>
            </a:r>
            <a:r>
              <a:rPr lang="en-US" dirty="0" smtClean="0"/>
              <a:t>,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idős</a:t>
            </a:r>
            <a:r>
              <a:rPr lang="en-US" dirty="0" smtClean="0"/>
              <a:t> </a:t>
            </a:r>
            <a:r>
              <a:rPr lang="en-US" dirty="0" err="1" smtClean="0"/>
              <a:t>emberek</a:t>
            </a:r>
            <a:r>
              <a:rPr lang="en-US" dirty="0" smtClean="0"/>
              <a:t> </a:t>
            </a:r>
            <a:r>
              <a:rPr lang="en-US" dirty="0" err="1" smtClean="0"/>
              <a:t>életminőségének</a:t>
            </a:r>
            <a:r>
              <a:rPr lang="en-US" dirty="0" smtClean="0"/>
              <a:t> </a:t>
            </a:r>
            <a:r>
              <a:rPr lang="en-US" dirty="0" err="1" smtClean="0"/>
              <a:t>javítását</a:t>
            </a:r>
            <a:r>
              <a:rPr lang="en-US" dirty="0" smtClean="0"/>
              <a:t>,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aktív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egészséges</a:t>
            </a:r>
            <a:r>
              <a:rPr lang="en-US" dirty="0" smtClean="0"/>
              <a:t> </a:t>
            </a:r>
            <a:r>
              <a:rPr lang="en-US" dirty="0" err="1" smtClean="0"/>
              <a:t>idősödést</a:t>
            </a:r>
            <a:r>
              <a:rPr lang="en-US" dirty="0" smtClean="0"/>
              <a:t>, </a:t>
            </a:r>
            <a:r>
              <a:rPr lang="en-US" dirty="0" err="1" smtClean="0"/>
              <a:t>életvitelt</a:t>
            </a:r>
            <a:r>
              <a:rPr lang="en-US" dirty="0" smtClean="0"/>
              <a:t> </a:t>
            </a:r>
            <a:r>
              <a:rPr lang="en-US" dirty="0" err="1" smtClean="0"/>
              <a:t>támogató</a:t>
            </a:r>
            <a:r>
              <a:rPr lang="en-US" dirty="0" smtClean="0"/>
              <a:t> IKT-</a:t>
            </a:r>
            <a:r>
              <a:rPr lang="en-US" dirty="0" err="1" smtClean="0"/>
              <a:t>alapú</a:t>
            </a:r>
            <a:r>
              <a:rPr lang="en-US" dirty="0" smtClean="0"/>
              <a:t> </a:t>
            </a:r>
            <a:r>
              <a:rPr lang="en-US" dirty="0" err="1" smtClean="0"/>
              <a:t>megoldások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Miközben</a:t>
            </a:r>
            <a:r>
              <a:rPr lang="en-US" dirty="0" smtClean="0"/>
              <a:t> </a:t>
            </a:r>
            <a:r>
              <a:rPr lang="en-US" dirty="0" err="1" smtClean="0"/>
              <a:t>azonban</a:t>
            </a:r>
            <a:r>
              <a:rPr lang="en-US" dirty="0" smtClean="0"/>
              <a:t> a </a:t>
            </a:r>
            <a:r>
              <a:rPr lang="en-US" dirty="0" err="1" smtClean="0"/>
              <a:t>piacon</a:t>
            </a:r>
            <a:r>
              <a:rPr lang="en-US" dirty="0" smtClean="0"/>
              <a:t> </a:t>
            </a:r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elérhető</a:t>
            </a:r>
            <a:r>
              <a:rPr lang="en-US" dirty="0" smtClean="0"/>
              <a:t>, </a:t>
            </a:r>
            <a:r>
              <a:rPr lang="en-US" dirty="0" err="1" smtClean="0"/>
              <a:t>jól</a:t>
            </a:r>
            <a:r>
              <a:rPr lang="en-US" dirty="0" smtClean="0"/>
              <a:t> </a:t>
            </a:r>
            <a:r>
              <a:rPr lang="en-US" dirty="0" err="1" smtClean="0"/>
              <a:t>működő</a:t>
            </a:r>
            <a:r>
              <a:rPr lang="en-US" dirty="0" smtClean="0"/>
              <a:t>, IKT-</a:t>
            </a:r>
            <a:r>
              <a:rPr lang="en-US" dirty="0" err="1" smtClean="0"/>
              <a:t>alapú</a:t>
            </a:r>
            <a:r>
              <a:rPr lang="en-US" dirty="0" smtClean="0"/>
              <a:t> </a:t>
            </a:r>
            <a:r>
              <a:rPr lang="en-US" dirty="0" err="1" smtClean="0"/>
              <a:t>rendszerek</a:t>
            </a:r>
            <a:r>
              <a:rPr lang="en-US" dirty="0" smtClean="0"/>
              <a:t> </a:t>
            </a:r>
            <a:r>
              <a:rPr lang="en-US" dirty="0" err="1" smtClean="0"/>
              <a:t>számafolyamatosan</a:t>
            </a:r>
            <a:r>
              <a:rPr lang="en-US" dirty="0" smtClean="0"/>
              <a:t> </a:t>
            </a:r>
            <a:r>
              <a:rPr lang="en-US" dirty="0" err="1" smtClean="0"/>
              <a:t>növekszik</a:t>
            </a:r>
            <a:r>
              <a:rPr lang="en-US" dirty="0" smtClean="0"/>
              <a:t>, </a:t>
            </a:r>
            <a:r>
              <a:rPr lang="en-US" dirty="0" err="1" smtClean="0"/>
              <a:t>széleskörű</a:t>
            </a:r>
            <a:r>
              <a:rPr lang="en-US" dirty="0" smtClean="0"/>
              <a:t> </a:t>
            </a:r>
            <a:r>
              <a:rPr lang="en-US" dirty="0" err="1" smtClean="0"/>
              <a:t>elterjedésük</a:t>
            </a:r>
            <a:r>
              <a:rPr lang="en-US" dirty="0" smtClean="0"/>
              <a:t> </a:t>
            </a:r>
            <a:r>
              <a:rPr lang="en-US" dirty="0" err="1" smtClean="0"/>
              <a:t>gátjaként</a:t>
            </a:r>
            <a:r>
              <a:rPr lang="en-US" dirty="0" smtClean="0"/>
              <a:t> </a:t>
            </a:r>
            <a:r>
              <a:rPr lang="en-US" dirty="0" err="1" smtClean="0"/>
              <a:t>jelenik</a:t>
            </a:r>
            <a:r>
              <a:rPr lang="en-US" dirty="0" smtClean="0"/>
              <a:t> meg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alkalmazásukhoz</a:t>
            </a:r>
            <a:r>
              <a:rPr lang="en-US" dirty="0" smtClean="0"/>
              <a:t> </a:t>
            </a:r>
            <a:r>
              <a:rPr lang="en-US" dirty="0" err="1" smtClean="0"/>
              <a:t>szükséges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szakértelem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hiánya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42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Tematika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tananyag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31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60-75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idősödés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kora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75-90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időskor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Aktív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idősödés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idős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emberek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képessé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tétele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minél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tovább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aktívak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maradjanak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országok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teljesítményét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fő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összetevő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Foglalkoztatottság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Társadalmi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részvétel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aktivitás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beleértve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családi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kapcsolatok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Önálló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egészséges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biztonságos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életvitel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feltételei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képessége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aktív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idősödést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támogató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környezet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egyéni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képességek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3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</a:t>
            </a:r>
            <a:r>
              <a:rPr lang="en-US" dirty="0" err="1" smtClean="0"/>
              <a:t>Mintegy</a:t>
            </a:r>
            <a:r>
              <a:rPr lang="en-US" dirty="0" smtClean="0"/>
              <a:t> 150 </a:t>
            </a:r>
            <a:r>
              <a:rPr lang="en-US" dirty="0" err="1" smtClean="0"/>
              <a:t>kézzel</a:t>
            </a:r>
            <a:r>
              <a:rPr lang="en-US" dirty="0" smtClean="0"/>
              <a:t> </a:t>
            </a:r>
            <a:r>
              <a:rPr lang="en-US" dirty="0" err="1" smtClean="0"/>
              <a:t>felvitt</a:t>
            </a:r>
            <a:r>
              <a:rPr lang="en-US" dirty="0" smtClean="0"/>
              <a:t> </a:t>
            </a:r>
            <a:r>
              <a:rPr lang="en-US" dirty="0" err="1" smtClean="0"/>
              <a:t>válaszlap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45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76% </a:t>
            </a:r>
            <a:r>
              <a:rPr lang="en-US" dirty="0" err="1" smtClean="0"/>
              <a:t>nyitott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dolgok</a:t>
            </a:r>
            <a:r>
              <a:rPr lang="en-US" dirty="0" smtClean="0"/>
              <a:t> </a:t>
            </a:r>
            <a:r>
              <a:rPr lang="en-US" dirty="0" err="1" smtClean="0"/>
              <a:t>tanulására</a:t>
            </a:r>
            <a:r>
              <a:rPr lang="en-US" dirty="0" smtClean="0"/>
              <a:t>, </a:t>
            </a:r>
            <a:r>
              <a:rPr lang="en-US" dirty="0" err="1" smtClean="0"/>
              <a:t>méghozzá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iskolázottsági</a:t>
            </a:r>
            <a:r>
              <a:rPr lang="en-US" dirty="0" smtClean="0"/>
              <a:t> </a:t>
            </a:r>
            <a:r>
              <a:rPr lang="en-US" dirty="0" err="1" smtClean="0"/>
              <a:t>szinttől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függetlenül</a:t>
            </a:r>
            <a:r>
              <a:rPr lang="hu-HU" dirty="0" smtClean="0"/>
              <a:t>. </a:t>
            </a:r>
            <a:r>
              <a:rPr lang="en-US" dirty="0" err="1" smtClean="0"/>
              <a:t>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alátámasztja</a:t>
            </a:r>
            <a:r>
              <a:rPr lang="en-US" baseline="0" dirty="0" smtClean="0"/>
              <a:t> a project </a:t>
            </a:r>
            <a:r>
              <a:rPr lang="en-US" baseline="0" dirty="0" err="1" smtClean="0"/>
              <a:t>elején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megfogalmazott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feltételezéseket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67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69</a:t>
            </a:r>
            <a:r>
              <a:rPr lang="en-US" dirty="0" smtClean="0"/>
              <a:t>%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használ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számítógépet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laptopot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idősek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többségének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számítógépe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és</a:t>
            </a:r>
            <a:r>
              <a:rPr lang="en-US" baseline="0" dirty="0" smtClean="0"/>
              <a:t> internet </a:t>
            </a:r>
            <a:r>
              <a:rPr lang="en-US" baseline="0" dirty="0" err="1" smtClean="0"/>
              <a:t>hozzáférése</a:t>
            </a:r>
            <a:r>
              <a:rPr lang="hu-HU" dirty="0" smtClean="0"/>
              <a:t>. </a:t>
            </a:r>
            <a:r>
              <a:rPr lang="en-US" dirty="0" err="1" smtClean="0"/>
              <a:t>Ugyanakkor</a:t>
            </a:r>
            <a:r>
              <a:rPr lang="en-US" dirty="0" smtClean="0"/>
              <a:t> a </a:t>
            </a:r>
            <a:r>
              <a:rPr lang="en-US" dirty="0" err="1" smtClean="0"/>
              <a:t>vészjelzők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okos</a:t>
            </a:r>
            <a:r>
              <a:rPr lang="en-US" dirty="0" smtClean="0"/>
              <a:t> </a:t>
            </a:r>
            <a:r>
              <a:rPr lang="en-US" dirty="0" err="1" smtClean="0"/>
              <a:t>készülékek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elterjedtek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Magyarországon</a:t>
            </a:r>
            <a:r>
              <a:rPr lang="en-US" baseline="0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7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71% </a:t>
            </a:r>
            <a:r>
              <a:rPr lang="en-US" dirty="0" err="1" smtClean="0"/>
              <a:t>barátokkal</a:t>
            </a:r>
            <a:r>
              <a:rPr lang="en-US" dirty="0" smtClean="0"/>
              <a:t>, </a:t>
            </a:r>
            <a:r>
              <a:rPr lang="en-US" dirty="0" err="1" smtClean="0"/>
              <a:t>családdal</a:t>
            </a:r>
            <a:r>
              <a:rPr lang="en-US" dirty="0" smtClean="0"/>
              <a:t> </a:t>
            </a:r>
            <a:r>
              <a:rPr lang="en-US" dirty="0" err="1" smtClean="0"/>
              <a:t>való</a:t>
            </a:r>
            <a:r>
              <a:rPr lang="en-US" dirty="0" smtClean="0"/>
              <a:t> </a:t>
            </a:r>
            <a:r>
              <a:rPr lang="en-US" dirty="0" err="1" smtClean="0"/>
              <a:t>kapcsolattartásra</a:t>
            </a:r>
            <a:r>
              <a:rPr lang="en-US" dirty="0" smtClean="0"/>
              <a:t> </a:t>
            </a:r>
            <a:r>
              <a:rPr lang="en-US" dirty="0" err="1" smtClean="0"/>
              <a:t>használná</a:t>
            </a:r>
            <a:r>
              <a:rPr lang="en-US" dirty="0" smtClean="0"/>
              <a:t>. </a:t>
            </a:r>
            <a:r>
              <a:rPr lang="en-US" dirty="0" err="1" smtClean="0"/>
              <a:t>Majdnem</a:t>
            </a:r>
            <a:r>
              <a:rPr lang="en-US" dirty="0" smtClean="0"/>
              <a:t> a </a:t>
            </a:r>
            <a:r>
              <a:rPr lang="en-US" dirty="0" err="1" smtClean="0"/>
              <a:t>válaszadók</a:t>
            </a:r>
            <a:r>
              <a:rPr lang="en-US" dirty="0" smtClean="0"/>
              <a:t> </a:t>
            </a:r>
            <a:r>
              <a:rPr lang="en-US" dirty="0" err="1" smtClean="0"/>
              <a:t>fele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használná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hogy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egészségügyi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szolgáltatásokat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tanácsadást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vegyen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igénybe</a:t>
            </a:r>
            <a:r>
              <a:rPr lang="hu-HU" dirty="0" smtClean="0"/>
              <a:t>. </a:t>
            </a:r>
            <a:r>
              <a:rPr lang="en-US" dirty="0" err="1" smtClean="0"/>
              <a:t>Sokan</a:t>
            </a:r>
            <a:r>
              <a:rPr lang="en-US" dirty="0" smtClean="0"/>
              <a:t> </a:t>
            </a:r>
            <a:r>
              <a:rPr lang="en-US" dirty="0" err="1" smtClean="0"/>
              <a:t>említik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kulturális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eseményeket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szolgáltatásokkal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kapcsolatos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ügyintézést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vásárlást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48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80% </a:t>
            </a:r>
            <a:r>
              <a:rPr lang="en-US" dirty="0" err="1" smtClean="0"/>
              <a:t>nyitott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orvosi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konzultációra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vész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esetén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segélyhívásra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kiterjedő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szolgáltatások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iránt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Leletek</a:t>
            </a:r>
            <a:r>
              <a:rPr lang="en-US" baseline="0" dirty="0" smtClean="0"/>
              <a:t> online </a:t>
            </a:r>
            <a:r>
              <a:rPr lang="en-US" baseline="0" dirty="0" err="1" smtClean="0"/>
              <a:t>elérése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orvossal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való</a:t>
            </a:r>
            <a:r>
              <a:rPr lang="en-US" baseline="0" dirty="0" smtClean="0"/>
              <a:t> online </a:t>
            </a:r>
            <a:r>
              <a:rPr lang="en-US" baseline="0" dirty="0" err="1" smtClean="0"/>
              <a:t>kapcsolattartás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mért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adatok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továbbítása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orvoshoz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ezen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területeken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válaszadók</a:t>
            </a:r>
            <a:r>
              <a:rPr lang="en-US" baseline="0" dirty="0" smtClean="0"/>
              <a:t> 70%-a </a:t>
            </a:r>
            <a:r>
              <a:rPr lang="en-US" baseline="0" dirty="0" err="1" smtClean="0"/>
              <a:t>próbálna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szolgáltatást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680AA-FBA4-0445-B313-0871A5CC89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6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B7BB79-0CCA-254A-82B3-92A9F78591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BF413C-7AAB-EC45-8AB2-3727F53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2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Grandis XXI.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Vocational </a:t>
            </a:r>
            <a:r>
              <a:rPr lang="en-US" dirty="0" smtClean="0"/>
              <a:t>Education for </a:t>
            </a:r>
            <a:r>
              <a:rPr lang="en-US" dirty="0" err="1"/>
              <a:t>Interprofessional</a:t>
            </a:r>
            <a:r>
              <a:rPr lang="en-US" dirty="0"/>
              <a:t> Elderly </a:t>
            </a:r>
            <a:r>
              <a:rPr lang="en-US" dirty="0" smtClean="0"/>
              <a:t>Care of </a:t>
            </a:r>
            <a:r>
              <a:rPr lang="en-US" dirty="0"/>
              <a:t>the 21st </a:t>
            </a:r>
            <a:r>
              <a:rPr lang="en-US" dirty="0" smtClean="0"/>
              <a:t>century</a:t>
            </a:r>
          </a:p>
          <a:p>
            <a:pPr algn="l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872" y="560918"/>
            <a:ext cx="2724150" cy="819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872" y="5856916"/>
            <a:ext cx="2724150" cy="77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83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711" y="-190500"/>
            <a:ext cx="10018713" cy="1752599"/>
          </a:xfrm>
        </p:spPr>
        <p:txBody>
          <a:bodyPr/>
          <a:lstStyle/>
          <a:p>
            <a:r>
              <a:rPr lang="en-US" dirty="0" err="1" smtClean="0"/>
              <a:t>Igények</a:t>
            </a:r>
            <a:r>
              <a:rPr lang="en-US" dirty="0" smtClean="0"/>
              <a:t> </a:t>
            </a:r>
            <a:r>
              <a:rPr lang="en-US" dirty="0" err="1" smtClean="0"/>
              <a:t>felmérése</a:t>
            </a:r>
            <a:r>
              <a:rPr lang="en-US" dirty="0" smtClean="0"/>
              <a:t> - </a:t>
            </a:r>
            <a:r>
              <a:rPr lang="en-US" dirty="0" err="1" smtClean="0"/>
              <a:t>időskorúak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382711" y="1275645"/>
            <a:ext cx="10018713" cy="467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r>
              <a:rPr lang="en-US" sz="2900" dirty="0" smtClean="0"/>
              <a:t>500 </a:t>
            </a:r>
            <a:r>
              <a:rPr lang="en-US" sz="2900" dirty="0" err="1" smtClean="0"/>
              <a:t>időskorú</a:t>
            </a:r>
            <a:r>
              <a:rPr lang="en-US" sz="2900" dirty="0" smtClean="0"/>
              <a:t> </a:t>
            </a:r>
            <a:r>
              <a:rPr lang="en-US" sz="2900" dirty="0" err="1" smtClean="0"/>
              <a:t>körében</a:t>
            </a:r>
            <a:r>
              <a:rPr lang="en-US" sz="2900" dirty="0" smtClean="0"/>
              <a:t>, </a:t>
            </a:r>
            <a:r>
              <a:rPr lang="en-US" sz="2900" dirty="0" smtClean="0"/>
              <a:t>4 </a:t>
            </a:r>
            <a:r>
              <a:rPr lang="en-US" sz="2900" dirty="0" err="1" smtClean="0"/>
              <a:t>országban</a:t>
            </a:r>
            <a:r>
              <a:rPr lang="en-US" sz="2900" dirty="0" smtClean="0"/>
              <a:t>, online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US" sz="2900" dirty="0" smtClean="0"/>
              <a:t> </a:t>
            </a:r>
            <a:r>
              <a:rPr lang="en-US" sz="2900" dirty="0" err="1" smtClean="0"/>
              <a:t>kérdőív</a:t>
            </a: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 smtClean="0"/>
          </a:p>
          <a:p>
            <a:pPr marL="566928" indent="-457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orbel" panose="020B0503020204020204" pitchFamily="34" charset="0"/>
              <a:buChar char="?"/>
            </a:pPr>
            <a:r>
              <a:rPr lang="en-US" sz="2800" dirty="0" err="1"/>
              <a:t>Hajlandóak</a:t>
            </a:r>
            <a:r>
              <a:rPr lang="en-US" sz="2800" dirty="0"/>
              <a:t>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/>
              <a:t>idősek</a:t>
            </a:r>
            <a:r>
              <a:rPr lang="en-US" sz="2800" dirty="0"/>
              <a:t> </a:t>
            </a:r>
            <a:r>
              <a:rPr lang="en-US" sz="2800" dirty="0" err="1"/>
              <a:t>olyan</a:t>
            </a:r>
            <a:r>
              <a:rPr lang="en-US" sz="2800" dirty="0"/>
              <a:t> IKT </a:t>
            </a:r>
            <a:r>
              <a:rPr lang="en-US" sz="2800" dirty="0" err="1"/>
              <a:t>eszközök</a:t>
            </a:r>
            <a:r>
              <a:rPr lang="en-US" sz="2800" dirty="0"/>
              <a:t> </a:t>
            </a:r>
            <a:r>
              <a:rPr lang="en-US" sz="2800" dirty="0" err="1"/>
              <a:t>használatára</a:t>
            </a:r>
            <a:r>
              <a:rPr lang="en-US" sz="2800" dirty="0"/>
              <a:t>, </a:t>
            </a:r>
            <a:r>
              <a:rPr lang="en-US" sz="2800" dirty="0" err="1"/>
              <a:t>amelyek</a:t>
            </a:r>
            <a:r>
              <a:rPr lang="en-US" sz="2800" dirty="0"/>
              <a:t> </a:t>
            </a:r>
            <a:r>
              <a:rPr lang="en-US" sz="2800" dirty="0" err="1"/>
              <a:t>elősegítik</a:t>
            </a:r>
            <a:r>
              <a:rPr lang="en-US" sz="2800" dirty="0"/>
              <a:t>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/>
              <a:t>önálló</a:t>
            </a:r>
            <a:r>
              <a:rPr lang="en-US" sz="2800" dirty="0"/>
              <a:t> </a:t>
            </a:r>
            <a:r>
              <a:rPr lang="en-US" sz="2800" dirty="0" err="1"/>
              <a:t>életvitelt</a:t>
            </a:r>
            <a:r>
              <a:rPr lang="en-US" sz="2800" dirty="0"/>
              <a:t>? </a:t>
            </a:r>
            <a:endParaRPr lang="en-US" sz="2800" dirty="0" smtClean="0"/>
          </a:p>
          <a:p>
            <a:pPr marL="566928" indent="-457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orbel" panose="020B0503020204020204" pitchFamily="34" charset="0"/>
              <a:buChar char="?"/>
            </a:pPr>
            <a:endParaRPr lang="en-US" sz="2800" dirty="0"/>
          </a:p>
          <a:p>
            <a:pPr marL="566928" indent="-457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orbel" panose="020B0503020204020204" pitchFamily="34" charset="0"/>
              <a:buChar char="?"/>
            </a:pPr>
            <a:r>
              <a:rPr lang="en-US" sz="2800" dirty="0" err="1"/>
              <a:t>Jelenleg</a:t>
            </a:r>
            <a:r>
              <a:rPr lang="en-US" sz="2800" dirty="0"/>
              <a:t> </a:t>
            </a:r>
            <a:r>
              <a:rPr lang="en-US" sz="2800" dirty="0" err="1"/>
              <a:t>milyen</a:t>
            </a:r>
            <a:r>
              <a:rPr lang="en-US" sz="2800" dirty="0"/>
              <a:t> </a:t>
            </a:r>
            <a:r>
              <a:rPr lang="en-US" sz="2800" dirty="0" err="1"/>
              <a:t>ismeretekkel</a:t>
            </a:r>
            <a:r>
              <a:rPr lang="en-US" sz="2800" dirty="0"/>
              <a:t> </a:t>
            </a:r>
            <a:r>
              <a:rPr lang="en-US" sz="2800" dirty="0" err="1"/>
              <a:t>rendelkeznek</a:t>
            </a:r>
            <a:r>
              <a:rPr lang="en-US" sz="2800" dirty="0"/>
              <a:t> ? </a:t>
            </a:r>
            <a:endParaRPr lang="en-US" sz="2800" dirty="0" smtClean="0"/>
          </a:p>
          <a:p>
            <a:pPr marL="566928" indent="-457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orbel" panose="020B0503020204020204" pitchFamily="34" charset="0"/>
              <a:buChar char="?"/>
            </a:pPr>
            <a:endParaRPr lang="en-US" sz="2800" dirty="0"/>
          </a:p>
          <a:p>
            <a:pPr marL="566928" indent="-457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orbel" panose="020B0503020204020204" pitchFamily="34" charset="0"/>
              <a:buChar char="?"/>
            </a:pPr>
            <a:r>
              <a:rPr lang="en-US" sz="2800" dirty="0" err="1"/>
              <a:t>Nyitottak</a:t>
            </a:r>
            <a:r>
              <a:rPr lang="en-US" sz="2800" dirty="0"/>
              <a:t> </a:t>
            </a:r>
            <a:r>
              <a:rPr lang="en-US" sz="2800" dirty="0" err="1"/>
              <a:t>arra</a:t>
            </a:r>
            <a:r>
              <a:rPr lang="en-US" sz="2800" dirty="0"/>
              <a:t>, </a:t>
            </a:r>
            <a:r>
              <a:rPr lang="en-US" sz="2800" dirty="0" err="1"/>
              <a:t>hogy</a:t>
            </a:r>
            <a:r>
              <a:rPr lang="en-US" sz="2800" dirty="0"/>
              <a:t> </a:t>
            </a:r>
            <a:r>
              <a:rPr lang="en-US" sz="2800" dirty="0" err="1"/>
              <a:t>virtuális</a:t>
            </a:r>
            <a:r>
              <a:rPr lang="en-US" sz="2800" dirty="0"/>
              <a:t> </a:t>
            </a:r>
            <a:r>
              <a:rPr lang="en-US" sz="2800" dirty="0" err="1"/>
              <a:t>közösségekhez</a:t>
            </a:r>
            <a:r>
              <a:rPr lang="en-US" sz="2800" dirty="0"/>
              <a:t> </a:t>
            </a:r>
            <a:r>
              <a:rPr lang="en-US" sz="2800" dirty="0" err="1"/>
              <a:t>csatlakozzanak</a:t>
            </a:r>
            <a:r>
              <a:rPr lang="en-US" sz="2800" dirty="0"/>
              <a:t>, </a:t>
            </a:r>
            <a:r>
              <a:rPr lang="en-US" sz="2800" dirty="0" err="1"/>
              <a:t>hogy</a:t>
            </a:r>
            <a:r>
              <a:rPr lang="en-US" sz="2800" dirty="0"/>
              <a:t> </a:t>
            </a:r>
            <a:r>
              <a:rPr lang="en-US" sz="2800" dirty="0" err="1"/>
              <a:t>ezáltal</a:t>
            </a:r>
            <a:r>
              <a:rPr lang="en-US" sz="2800" dirty="0"/>
              <a:t> ne </a:t>
            </a:r>
            <a:r>
              <a:rPr lang="en-US" sz="2800" dirty="0" err="1"/>
              <a:t>érezzék</a:t>
            </a:r>
            <a:r>
              <a:rPr lang="en-US" sz="2800" dirty="0"/>
              <a:t> </a:t>
            </a:r>
            <a:r>
              <a:rPr lang="en-US" sz="2800" dirty="0" err="1"/>
              <a:t>magukat</a:t>
            </a:r>
            <a:r>
              <a:rPr lang="en-US" sz="2800" dirty="0"/>
              <a:t> </a:t>
            </a:r>
            <a:r>
              <a:rPr lang="en-US" sz="2800" dirty="0" err="1"/>
              <a:t>egyedül</a:t>
            </a:r>
            <a:r>
              <a:rPr lang="en-US" sz="2800" dirty="0"/>
              <a:t> </a:t>
            </a:r>
            <a:r>
              <a:rPr lang="en-US" sz="2800" dirty="0" err="1"/>
              <a:t>és</a:t>
            </a:r>
            <a:r>
              <a:rPr lang="en-US" sz="2800" dirty="0"/>
              <a:t> </a:t>
            </a:r>
            <a:r>
              <a:rPr lang="en-US" sz="2800" dirty="0" err="1"/>
              <a:t>karban</a:t>
            </a:r>
            <a:r>
              <a:rPr lang="en-US" sz="2800" dirty="0"/>
              <a:t> </a:t>
            </a:r>
            <a:r>
              <a:rPr lang="en-US" sz="2800" dirty="0" err="1"/>
              <a:t>tartsák</a:t>
            </a:r>
            <a:r>
              <a:rPr lang="en-US" sz="2800" dirty="0"/>
              <a:t> </a:t>
            </a:r>
            <a:r>
              <a:rPr lang="en-US" sz="2800" dirty="0" err="1"/>
              <a:t>magukat</a:t>
            </a:r>
            <a:r>
              <a:rPr lang="en-US" sz="2800" dirty="0"/>
              <a:t> </a:t>
            </a:r>
            <a:r>
              <a:rPr lang="en-US" sz="2800" dirty="0" err="1"/>
              <a:t>mentálisan</a:t>
            </a:r>
            <a:r>
              <a:rPr lang="en-US" sz="2800" dirty="0"/>
              <a:t> </a:t>
            </a:r>
            <a:r>
              <a:rPr lang="en-US" sz="2800" dirty="0" err="1"/>
              <a:t>és</a:t>
            </a:r>
            <a:r>
              <a:rPr lang="en-US" sz="2800" dirty="0"/>
              <a:t> </a:t>
            </a:r>
            <a:r>
              <a:rPr lang="en-US" sz="2800" dirty="0" err="1"/>
              <a:t>fizikailag</a:t>
            </a:r>
            <a:r>
              <a:rPr lang="en-US" sz="2800" dirty="0"/>
              <a:t> </a:t>
            </a:r>
            <a:r>
              <a:rPr lang="en-US" sz="2800" dirty="0" err="1"/>
              <a:t>egyaránt</a:t>
            </a:r>
            <a:r>
              <a:rPr lang="en-US" sz="2800" dirty="0"/>
              <a:t>? </a:t>
            </a:r>
            <a:endParaRPr lang="en-US" sz="2800" dirty="0" smtClean="0"/>
          </a:p>
          <a:p>
            <a:pPr marL="566928" indent="-457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orbel" panose="020B0503020204020204" pitchFamily="34" charset="0"/>
              <a:buChar char="?"/>
            </a:pPr>
            <a:endParaRPr lang="en-US" sz="2800" dirty="0"/>
          </a:p>
          <a:p>
            <a:pPr marL="566928" indent="-45720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orbel" panose="020B0503020204020204" pitchFamily="34" charset="0"/>
              <a:buChar char="?"/>
            </a:pPr>
            <a:r>
              <a:rPr lang="en-US" sz="2800" dirty="0" err="1"/>
              <a:t>Nyitottak</a:t>
            </a:r>
            <a:r>
              <a:rPr lang="en-US" sz="2800" dirty="0"/>
              <a:t> </a:t>
            </a:r>
            <a:r>
              <a:rPr lang="en-US" sz="2800" dirty="0" err="1"/>
              <a:t>arra</a:t>
            </a:r>
            <a:r>
              <a:rPr lang="en-US" sz="2800" dirty="0"/>
              <a:t>, </a:t>
            </a:r>
            <a:r>
              <a:rPr lang="en-US" sz="2800" dirty="0" err="1"/>
              <a:t>hogy</a:t>
            </a:r>
            <a:r>
              <a:rPr lang="en-US" sz="2800" dirty="0"/>
              <a:t> a </a:t>
            </a:r>
            <a:r>
              <a:rPr lang="en-US" sz="2800" dirty="0" err="1"/>
              <a:t>gondozójukkal</a:t>
            </a:r>
            <a:r>
              <a:rPr lang="en-US" sz="2800" dirty="0"/>
              <a:t> </a:t>
            </a:r>
            <a:r>
              <a:rPr lang="en-US" sz="2800" dirty="0" err="1"/>
              <a:t>és</a:t>
            </a:r>
            <a:r>
              <a:rPr lang="en-US" sz="2800" dirty="0"/>
              <a:t> </a:t>
            </a:r>
            <a:r>
              <a:rPr lang="en-US" sz="2800" dirty="0" err="1"/>
              <a:t>egészségügyi</a:t>
            </a:r>
            <a:r>
              <a:rPr lang="en-US" sz="2800" dirty="0"/>
              <a:t> </a:t>
            </a:r>
            <a:r>
              <a:rPr lang="en-US" sz="2800" dirty="0" err="1"/>
              <a:t>szolgáltatókkal</a:t>
            </a:r>
            <a:r>
              <a:rPr lang="en-US" sz="2800" dirty="0"/>
              <a:t>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/>
              <a:t>interneten</a:t>
            </a:r>
            <a:r>
              <a:rPr lang="en-US" sz="2800" dirty="0"/>
              <a:t> </a:t>
            </a:r>
            <a:r>
              <a:rPr lang="en-US" sz="2800" dirty="0" err="1"/>
              <a:t>keresztül</a:t>
            </a:r>
            <a:r>
              <a:rPr lang="en-US" sz="2800" dirty="0"/>
              <a:t>, </a:t>
            </a:r>
            <a:r>
              <a:rPr lang="en-US" sz="2800" dirty="0" err="1"/>
              <a:t>okostelefon</a:t>
            </a:r>
            <a:r>
              <a:rPr lang="en-US" sz="2800" dirty="0"/>
              <a:t> </a:t>
            </a:r>
            <a:r>
              <a:rPr lang="en-US" sz="2800" dirty="0" err="1"/>
              <a:t>használatával</a:t>
            </a:r>
            <a:r>
              <a:rPr lang="en-US" sz="2800" dirty="0"/>
              <a:t> </a:t>
            </a:r>
            <a:r>
              <a:rPr lang="en-US" sz="2800" dirty="0" err="1"/>
              <a:t>tartsák</a:t>
            </a:r>
            <a:r>
              <a:rPr lang="en-US" sz="2800" dirty="0"/>
              <a:t> a </a:t>
            </a:r>
            <a:r>
              <a:rPr lang="en-US" sz="2800" dirty="0" err="1"/>
              <a:t>kapcsolatot</a:t>
            </a:r>
            <a:r>
              <a:rPr lang="en-US" sz="2800" dirty="0"/>
              <a:t>? </a:t>
            </a:r>
            <a:endParaRPr lang="en-US" sz="2900" dirty="0" smtClean="0"/>
          </a:p>
        </p:txBody>
      </p:sp>
    </p:spTree>
    <p:extLst>
      <p:ext uri="{BB962C8B-B14F-4D97-AF65-F5344CB8AC3E}">
        <p14:creationId xmlns:p14="http://schemas.microsoft.com/office/powerpoint/2010/main" val="414642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002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Érdeklődik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dolgok</a:t>
            </a:r>
            <a:r>
              <a:rPr lang="en-US" dirty="0" smtClean="0"/>
              <a:t> </a:t>
            </a:r>
            <a:r>
              <a:rPr lang="en-US" dirty="0" err="1" smtClean="0"/>
              <a:t>tanulása</a:t>
            </a:r>
            <a:r>
              <a:rPr lang="en-US" dirty="0" smtClean="0"/>
              <a:t> </a:t>
            </a:r>
            <a:r>
              <a:rPr lang="en-US" dirty="0" err="1" smtClean="0"/>
              <a:t>iránt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372718"/>
              </p:ext>
            </p:extLst>
          </p:nvPr>
        </p:nvGraphicFramePr>
        <p:xfrm>
          <a:off x="2142308" y="888274"/>
          <a:ext cx="10049691" cy="5969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359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Használja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alábbi</a:t>
            </a:r>
            <a:r>
              <a:rPr lang="en-US" dirty="0" smtClean="0"/>
              <a:t> </a:t>
            </a:r>
            <a:r>
              <a:rPr lang="en-US" dirty="0" err="1" smtClean="0"/>
              <a:t>eszközöket</a:t>
            </a:r>
            <a:r>
              <a:rPr lang="en-US" dirty="0" smtClean="0"/>
              <a:t> </a:t>
            </a:r>
            <a:r>
              <a:rPr lang="en-US" dirty="0" err="1" smtClean="0"/>
              <a:t>otthon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25753"/>
              </p:ext>
            </p:extLst>
          </p:nvPr>
        </p:nvGraphicFramePr>
        <p:xfrm>
          <a:off x="1484311" y="1752599"/>
          <a:ext cx="10707689" cy="4936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0260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832" y="23191"/>
            <a:ext cx="10018713" cy="1752599"/>
          </a:xfrm>
        </p:spPr>
        <p:txBody>
          <a:bodyPr/>
          <a:lstStyle/>
          <a:p>
            <a:r>
              <a:rPr lang="en-US" dirty="0" err="1" smtClean="0"/>
              <a:t>Milyen</a:t>
            </a:r>
            <a:r>
              <a:rPr lang="en-US" dirty="0" smtClean="0"/>
              <a:t> </a:t>
            </a:r>
            <a:r>
              <a:rPr lang="en-US" dirty="0" err="1" smtClean="0"/>
              <a:t>célra</a:t>
            </a:r>
            <a:r>
              <a:rPr lang="en-US" dirty="0" smtClean="0"/>
              <a:t> </a:t>
            </a:r>
            <a:r>
              <a:rPr lang="en-US" dirty="0" err="1" smtClean="0"/>
              <a:t>használná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eszközöket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969066"/>
              </p:ext>
            </p:extLst>
          </p:nvPr>
        </p:nvGraphicFramePr>
        <p:xfrm>
          <a:off x="1351722" y="1126435"/>
          <a:ext cx="10840278" cy="564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962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-29816"/>
            <a:ext cx="10018713" cy="1752599"/>
          </a:xfrm>
        </p:spPr>
        <p:txBody>
          <a:bodyPr/>
          <a:lstStyle/>
          <a:p>
            <a:r>
              <a:rPr lang="en-US" dirty="0" err="1" smtClean="0"/>
              <a:t>Kipróbálná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alábbi</a:t>
            </a:r>
            <a:r>
              <a:rPr lang="en-US" dirty="0" smtClean="0"/>
              <a:t> </a:t>
            </a:r>
            <a:r>
              <a:rPr lang="en-US" dirty="0" err="1" smtClean="0"/>
              <a:t>szolgáltatásokat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34402"/>
              </p:ext>
            </p:extLst>
          </p:nvPr>
        </p:nvGraphicFramePr>
        <p:xfrm>
          <a:off x="1471061" y="1431235"/>
          <a:ext cx="10800452" cy="5426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32035" y="3021496"/>
            <a:ext cx="59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52%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60226" y="2989230"/>
            <a:ext cx="74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1895" y="1690591"/>
            <a:ext cx="74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07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076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Érdekelné</a:t>
            </a:r>
            <a:r>
              <a:rPr lang="en-US" dirty="0" smtClean="0"/>
              <a:t> </a:t>
            </a:r>
            <a:r>
              <a:rPr lang="en-US" dirty="0" err="1" smtClean="0"/>
              <a:t>okos</a:t>
            </a:r>
            <a:r>
              <a:rPr lang="en-US" dirty="0" smtClean="0"/>
              <a:t> </a:t>
            </a:r>
            <a:r>
              <a:rPr lang="en-US" dirty="0" err="1" smtClean="0"/>
              <a:t>készülék</a:t>
            </a:r>
            <a:r>
              <a:rPr lang="en-US" dirty="0" smtClean="0"/>
              <a:t> </a:t>
            </a:r>
            <a:r>
              <a:rPr lang="en-US" dirty="0" err="1" smtClean="0"/>
              <a:t>használata</a:t>
            </a:r>
            <a:r>
              <a:rPr lang="en-US" dirty="0" smtClean="0"/>
              <a:t>…?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459880"/>
              </p:ext>
            </p:extLst>
          </p:nvPr>
        </p:nvGraphicFramePr>
        <p:xfrm>
          <a:off x="2199861" y="1378227"/>
          <a:ext cx="9992139" cy="5479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9534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Érdekelné</a:t>
            </a:r>
            <a:r>
              <a:rPr lang="en-US" dirty="0"/>
              <a:t> </a:t>
            </a:r>
            <a:r>
              <a:rPr lang="en-US" dirty="0" err="1"/>
              <a:t>Önt</a:t>
            </a:r>
            <a:r>
              <a:rPr lang="en-US" dirty="0"/>
              <a:t> </a:t>
            </a:r>
            <a:r>
              <a:rPr lang="en-US" dirty="0" err="1"/>
              <a:t>olyan</a:t>
            </a:r>
            <a:r>
              <a:rPr lang="en-US" dirty="0"/>
              <a:t> </a:t>
            </a:r>
            <a:r>
              <a:rPr lang="en-US" dirty="0" err="1"/>
              <a:t>eszköz</a:t>
            </a:r>
            <a:r>
              <a:rPr lang="en-US" dirty="0"/>
              <a:t> / </a:t>
            </a:r>
            <a:r>
              <a:rPr lang="en-US" dirty="0" err="1"/>
              <a:t>technológia</a:t>
            </a:r>
            <a:r>
              <a:rPr lang="en-US" dirty="0"/>
              <a:t>, </a:t>
            </a:r>
            <a:r>
              <a:rPr lang="en-US" dirty="0" err="1"/>
              <a:t>amely</a:t>
            </a:r>
            <a:r>
              <a:rPr lang="en-US" dirty="0"/>
              <a:t> </a:t>
            </a:r>
            <a:r>
              <a:rPr lang="en-US" dirty="0" err="1"/>
              <a:t>segíthet</a:t>
            </a:r>
            <a:r>
              <a:rPr lang="en-US" dirty="0"/>
              <a:t> a </a:t>
            </a:r>
            <a:r>
              <a:rPr lang="en-US" dirty="0" err="1"/>
              <a:t>saját</a:t>
            </a:r>
            <a:r>
              <a:rPr lang="en-US" dirty="0"/>
              <a:t> </a:t>
            </a:r>
            <a:r>
              <a:rPr lang="en-US" dirty="0" err="1"/>
              <a:t>otthonában</a:t>
            </a:r>
            <a:r>
              <a:rPr lang="en-US" dirty="0"/>
              <a:t> </a:t>
            </a:r>
            <a:r>
              <a:rPr lang="en-US" dirty="0" err="1"/>
              <a:t>történő</a:t>
            </a:r>
            <a:r>
              <a:rPr lang="en-US" dirty="0"/>
              <a:t> </a:t>
            </a:r>
            <a:r>
              <a:rPr lang="en-US" dirty="0" err="1"/>
              <a:t>egészségügyi</a:t>
            </a:r>
            <a:r>
              <a:rPr lang="en-US" dirty="0"/>
              <a:t> </a:t>
            </a:r>
            <a:r>
              <a:rPr lang="en-US" dirty="0" err="1"/>
              <a:t>gondoskodásban</a:t>
            </a:r>
            <a:r>
              <a:rPr lang="en-US" dirty="0"/>
              <a:t>..?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056139"/>
              </p:ext>
            </p:extLst>
          </p:nvPr>
        </p:nvGraphicFramePr>
        <p:xfrm>
          <a:off x="2464904" y="2292626"/>
          <a:ext cx="9727096" cy="456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558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Összegzés</a:t>
            </a:r>
            <a:r>
              <a:rPr lang="en-US" dirty="0" smtClean="0"/>
              <a:t> – </a:t>
            </a:r>
            <a:r>
              <a:rPr lang="en-US" dirty="0" err="1" smtClean="0"/>
              <a:t>kérdések</a:t>
            </a:r>
            <a:r>
              <a:rPr lang="en-US" dirty="0" smtClean="0"/>
              <a:t>, </a:t>
            </a:r>
            <a:r>
              <a:rPr lang="en-US" dirty="0" err="1" smtClean="0"/>
              <a:t>válaszok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993" y="1477026"/>
            <a:ext cx="10018713" cy="5061560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Hajlandóak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idősek</a:t>
            </a:r>
            <a:r>
              <a:rPr lang="en-US" dirty="0" smtClean="0"/>
              <a:t> </a:t>
            </a:r>
            <a:r>
              <a:rPr lang="en-US" dirty="0" err="1" smtClean="0"/>
              <a:t>olyan</a:t>
            </a:r>
            <a:r>
              <a:rPr lang="en-US" dirty="0" smtClean="0"/>
              <a:t> IKT </a:t>
            </a:r>
            <a:r>
              <a:rPr lang="en-US" dirty="0" err="1" smtClean="0"/>
              <a:t>eszközök</a:t>
            </a:r>
            <a:r>
              <a:rPr lang="en-US" dirty="0" smtClean="0"/>
              <a:t> </a:t>
            </a:r>
            <a:r>
              <a:rPr lang="en-US" dirty="0" err="1" smtClean="0"/>
              <a:t>használatára</a:t>
            </a:r>
            <a:r>
              <a:rPr lang="en-US" dirty="0" smtClean="0"/>
              <a:t>, </a:t>
            </a:r>
            <a:r>
              <a:rPr lang="en-US" dirty="0" err="1" smtClean="0"/>
              <a:t>amelyek</a:t>
            </a:r>
            <a:r>
              <a:rPr lang="en-US" dirty="0" smtClean="0"/>
              <a:t> </a:t>
            </a:r>
            <a:r>
              <a:rPr lang="en-US" dirty="0" err="1" smtClean="0"/>
              <a:t>elősegítik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önálló</a:t>
            </a:r>
            <a:r>
              <a:rPr lang="en-US" dirty="0" smtClean="0"/>
              <a:t> </a:t>
            </a:r>
            <a:r>
              <a:rPr lang="en-US" dirty="0" err="1" smtClean="0"/>
              <a:t>életvitelt</a:t>
            </a:r>
            <a:r>
              <a:rPr lang="en-US" dirty="0" smtClean="0"/>
              <a:t>? </a:t>
            </a:r>
            <a:r>
              <a:rPr lang="en-US" dirty="0" smtClean="0"/>
              <a:t>- </a:t>
            </a:r>
            <a:r>
              <a:rPr lang="en-US" dirty="0" err="1" smtClean="0"/>
              <a:t>Igen</a:t>
            </a:r>
            <a:r>
              <a:rPr lang="en-US" dirty="0" smtClean="0"/>
              <a:t>, </a:t>
            </a:r>
            <a:r>
              <a:rPr lang="en-US" dirty="0" err="1" smtClean="0"/>
              <a:t>kétségtelenül</a:t>
            </a: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Jelenleg</a:t>
            </a:r>
            <a:r>
              <a:rPr lang="en-US" dirty="0" smtClean="0"/>
              <a:t> </a:t>
            </a:r>
            <a:r>
              <a:rPr lang="en-US" dirty="0" err="1" smtClean="0"/>
              <a:t>milyen</a:t>
            </a:r>
            <a:r>
              <a:rPr lang="en-US" dirty="0" smtClean="0"/>
              <a:t> </a:t>
            </a:r>
            <a:r>
              <a:rPr lang="en-US" dirty="0" err="1" smtClean="0"/>
              <a:t>ismeretekkel</a:t>
            </a:r>
            <a:r>
              <a:rPr lang="en-US" dirty="0" smtClean="0"/>
              <a:t> </a:t>
            </a:r>
            <a:r>
              <a:rPr lang="en-US" dirty="0" err="1" smtClean="0"/>
              <a:t>rendelkeznek</a:t>
            </a:r>
            <a:r>
              <a:rPr lang="en-US" dirty="0" smtClean="0"/>
              <a:t> ? </a:t>
            </a:r>
            <a:r>
              <a:rPr lang="en-US" dirty="0" smtClean="0"/>
              <a:t>– </a:t>
            </a:r>
            <a:r>
              <a:rPr lang="en-US" dirty="0" err="1" smtClean="0"/>
              <a:t>Alap</a:t>
            </a:r>
            <a:r>
              <a:rPr lang="en-US" dirty="0" smtClean="0"/>
              <a:t> </a:t>
            </a:r>
            <a:r>
              <a:rPr lang="en-US" dirty="0" err="1" smtClean="0"/>
              <a:t>szintű</a:t>
            </a:r>
            <a:r>
              <a:rPr lang="en-US" dirty="0" smtClean="0"/>
              <a:t> </a:t>
            </a:r>
            <a:r>
              <a:rPr lang="en-US" dirty="0" err="1" smtClean="0"/>
              <a:t>ismeretekkel</a:t>
            </a:r>
            <a:endParaRPr lang="en-US" dirty="0" smtClean="0"/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Nyitottak</a:t>
            </a:r>
            <a:r>
              <a:rPr lang="en-US" dirty="0" smtClean="0"/>
              <a:t> </a:t>
            </a:r>
            <a:r>
              <a:rPr lang="en-US" dirty="0" err="1" smtClean="0"/>
              <a:t>arra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virtuális</a:t>
            </a:r>
            <a:r>
              <a:rPr lang="en-US" dirty="0" smtClean="0"/>
              <a:t> </a:t>
            </a:r>
            <a:r>
              <a:rPr lang="en-US" dirty="0" err="1" smtClean="0"/>
              <a:t>közösségekhez</a:t>
            </a:r>
            <a:r>
              <a:rPr lang="en-US" dirty="0" smtClean="0"/>
              <a:t> </a:t>
            </a:r>
            <a:r>
              <a:rPr lang="en-US" dirty="0" err="1" smtClean="0"/>
              <a:t>csatlakozzanak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ezáltal</a:t>
            </a:r>
            <a:r>
              <a:rPr lang="en-US" dirty="0" smtClean="0"/>
              <a:t> ne </a:t>
            </a:r>
            <a:r>
              <a:rPr lang="en-US" dirty="0" err="1" smtClean="0"/>
              <a:t>érezzék</a:t>
            </a:r>
            <a:r>
              <a:rPr lang="en-US" dirty="0" smtClean="0"/>
              <a:t> </a:t>
            </a:r>
            <a:r>
              <a:rPr lang="en-US" dirty="0" err="1" smtClean="0"/>
              <a:t>magukat</a:t>
            </a:r>
            <a:r>
              <a:rPr lang="en-US" dirty="0" smtClean="0"/>
              <a:t> </a:t>
            </a:r>
            <a:r>
              <a:rPr lang="en-US" dirty="0" err="1" smtClean="0"/>
              <a:t>egyedül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karban</a:t>
            </a:r>
            <a:r>
              <a:rPr lang="en-US" dirty="0" smtClean="0"/>
              <a:t> </a:t>
            </a:r>
            <a:r>
              <a:rPr lang="en-US" dirty="0" err="1" smtClean="0"/>
              <a:t>tartsák</a:t>
            </a:r>
            <a:r>
              <a:rPr lang="en-US" dirty="0" smtClean="0"/>
              <a:t> </a:t>
            </a:r>
            <a:r>
              <a:rPr lang="en-US" dirty="0" err="1" smtClean="0"/>
              <a:t>magukat</a:t>
            </a:r>
            <a:r>
              <a:rPr lang="en-US" dirty="0" smtClean="0"/>
              <a:t> </a:t>
            </a:r>
            <a:r>
              <a:rPr lang="en-US" dirty="0" err="1" smtClean="0"/>
              <a:t>mentálisan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fizikailag</a:t>
            </a:r>
            <a:r>
              <a:rPr lang="en-US" dirty="0" smtClean="0"/>
              <a:t> </a:t>
            </a:r>
            <a:r>
              <a:rPr lang="en-US" dirty="0" err="1" smtClean="0"/>
              <a:t>egyaránt</a:t>
            </a:r>
            <a:r>
              <a:rPr lang="en-US" dirty="0" smtClean="0"/>
              <a:t>? </a:t>
            </a:r>
            <a:r>
              <a:rPr lang="en-US" dirty="0" smtClean="0"/>
              <a:t>- </a:t>
            </a:r>
            <a:r>
              <a:rPr lang="en-US" dirty="0" err="1" smtClean="0"/>
              <a:t>Igen</a:t>
            </a:r>
            <a:endParaRPr lang="en-US" sz="4500" dirty="0" smtClean="0">
              <a:solidFill>
                <a:srgbClr val="00B050"/>
              </a:solidFill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 err="1" smtClean="0"/>
              <a:t>Nyitottak</a:t>
            </a:r>
            <a:r>
              <a:rPr lang="en-US" dirty="0" smtClean="0"/>
              <a:t> </a:t>
            </a:r>
            <a:r>
              <a:rPr lang="en-US" dirty="0" err="1" smtClean="0"/>
              <a:t>arra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gondozójukkal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egészségügyi</a:t>
            </a:r>
            <a:r>
              <a:rPr lang="en-US" dirty="0" smtClean="0"/>
              <a:t> </a:t>
            </a:r>
            <a:r>
              <a:rPr lang="en-US" dirty="0" err="1" smtClean="0"/>
              <a:t>szolgáltatókkal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interneten</a:t>
            </a:r>
            <a:r>
              <a:rPr lang="en-US" dirty="0" smtClean="0"/>
              <a:t> </a:t>
            </a:r>
            <a:r>
              <a:rPr lang="en-US" dirty="0" err="1" smtClean="0"/>
              <a:t>keresztül</a:t>
            </a:r>
            <a:r>
              <a:rPr lang="en-US" dirty="0" smtClean="0"/>
              <a:t>, </a:t>
            </a:r>
            <a:r>
              <a:rPr lang="en-US" dirty="0" err="1" smtClean="0"/>
              <a:t>okostelefon</a:t>
            </a:r>
            <a:r>
              <a:rPr lang="en-US" dirty="0" smtClean="0"/>
              <a:t> </a:t>
            </a:r>
            <a:r>
              <a:rPr lang="en-US" dirty="0" err="1" smtClean="0"/>
              <a:t>használatával</a:t>
            </a:r>
            <a:r>
              <a:rPr lang="en-US" dirty="0" smtClean="0"/>
              <a:t> </a:t>
            </a:r>
            <a:r>
              <a:rPr lang="en-US" dirty="0" err="1" smtClean="0"/>
              <a:t>tartsák</a:t>
            </a:r>
            <a:r>
              <a:rPr lang="en-US" dirty="0" smtClean="0"/>
              <a:t> a </a:t>
            </a:r>
            <a:r>
              <a:rPr lang="en-US" dirty="0" err="1" smtClean="0"/>
              <a:t>kapcsolatot</a:t>
            </a:r>
            <a:r>
              <a:rPr lang="en-US" dirty="0" smtClean="0"/>
              <a:t>? -  </a:t>
            </a:r>
            <a:r>
              <a:rPr lang="en-US" dirty="0" err="1" smtClean="0"/>
              <a:t>Igen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90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Megállapítások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993" y="1096026"/>
            <a:ext cx="10018713" cy="506156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idősgondozás</a:t>
            </a:r>
            <a:r>
              <a:rPr lang="en-US" dirty="0" smtClean="0"/>
              <a:t> </a:t>
            </a:r>
            <a:r>
              <a:rPr lang="en-US" dirty="0" err="1" smtClean="0"/>
              <a:t>feladatai</a:t>
            </a:r>
            <a:r>
              <a:rPr lang="en-US" dirty="0" smtClean="0"/>
              <a:t> </a:t>
            </a:r>
            <a:r>
              <a:rPr lang="en-US" dirty="0" err="1" smtClean="0"/>
              <a:t>egyre</a:t>
            </a:r>
            <a:r>
              <a:rPr lang="en-US" dirty="0" smtClean="0"/>
              <a:t> </a:t>
            </a:r>
            <a:r>
              <a:rPr lang="en-US" dirty="0" err="1" smtClean="0"/>
              <a:t>inkább</a:t>
            </a:r>
            <a:r>
              <a:rPr lang="en-US" dirty="0" smtClean="0"/>
              <a:t> a </a:t>
            </a:r>
            <a:r>
              <a:rPr lang="en-US" dirty="0" err="1" smtClean="0"/>
              <a:t>társadalomra</a:t>
            </a:r>
            <a:r>
              <a:rPr lang="en-US" dirty="0" smtClean="0"/>
              <a:t> </a:t>
            </a:r>
            <a:r>
              <a:rPr lang="en-US" dirty="0" err="1" smtClean="0"/>
              <a:t>hárulnak</a:t>
            </a:r>
            <a:endParaRPr lang="en-US" dirty="0" smtClean="0"/>
          </a:p>
          <a:p>
            <a:r>
              <a:rPr lang="en-US" dirty="0" err="1" smtClean="0"/>
              <a:t>Igény</a:t>
            </a:r>
            <a:r>
              <a:rPr lang="en-US" dirty="0" smtClean="0"/>
              <a:t> van </a:t>
            </a:r>
            <a:r>
              <a:rPr lang="en-US" dirty="0" err="1" smtClean="0"/>
              <a:t>hordható</a:t>
            </a:r>
            <a:r>
              <a:rPr lang="en-US" dirty="0" smtClean="0"/>
              <a:t> </a:t>
            </a:r>
            <a:r>
              <a:rPr lang="en-US" dirty="0" err="1" smtClean="0"/>
              <a:t>eszközökre</a:t>
            </a:r>
            <a:r>
              <a:rPr lang="en-US" dirty="0" smtClean="0"/>
              <a:t>, </a:t>
            </a:r>
            <a:r>
              <a:rPr lang="en-US" dirty="0" err="1" smtClean="0"/>
              <a:t>adatgyűjtésre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továbbításra</a:t>
            </a:r>
            <a:r>
              <a:rPr lang="en-US" dirty="0" smtClean="0"/>
              <a:t> </a:t>
            </a:r>
            <a:r>
              <a:rPr lang="en-US" dirty="0" err="1" smtClean="0"/>
              <a:t>képes</a:t>
            </a:r>
            <a:r>
              <a:rPr lang="en-US" dirty="0" smtClean="0"/>
              <a:t> </a:t>
            </a:r>
            <a:r>
              <a:rPr lang="en-US" dirty="0" err="1" smtClean="0"/>
              <a:t>okostelefonokra</a:t>
            </a:r>
            <a:r>
              <a:rPr lang="en-US" dirty="0" smtClean="0"/>
              <a:t>, </a:t>
            </a:r>
            <a:r>
              <a:rPr lang="en-US" dirty="0" err="1" smtClean="0"/>
              <a:t>szoftverekre</a:t>
            </a:r>
            <a:r>
              <a:rPr lang="en-US" dirty="0" smtClean="0"/>
              <a:t> </a:t>
            </a:r>
            <a:r>
              <a:rPr lang="en-US" dirty="0" err="1" smtClean="0"/>
              <a:t>melyek</a:t>
            </a:r>
            <a:r>
              <a:rPr lang="en-US" dirty="0" smtClean="0"/>
              <a:t> </a:t>
            </a:r>
            <a:r>
              <a:rPr lang="en-US" dirty="0" err="1" smtClean="0"/>
              <a:t>értelmezik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adatokat</a:t>
            </a:r>
            <a:r>
              <a:rPr lang="en-US" dirty="0" smtClean="0"/>
              <a:t>, </a:t>
            </a:r>
            <a:r>
              <a:rPr lang="en-US" dirty="0" err="1" smtClean="0"/>
              <a:t>beleértve</a:t>
            </a:r>
            <a:r>
              <a:rPr lang="en-US" dirty="0" smtClean="0"/>
              <a:t>  a </a:t>
            </a:r>
            <a:r>
              <a:rPr lang="en-US" dirty="0" err="1" smtClean="0"/>
              <a:t>szükséges</a:t>
            </a:r>
            <a:r>
              <a:rPr lang="en-US" dirty="0" smtClean="0"/>
              <a:t>  </a:t>
            </a:r>
            <a:r>
              <a:rPr lang="en-US" dirty="0" err="1" smtClean="0"/>
              <a:t>beavatkozások</a:t>
            </a:r>
            <a:r>
              <a:rPr lang="en-US" dirty="0" smtClean="0"/>
              <a:t> </a:t>
            </a:r>
            <a:r>
              <a:rPr lang="en-US" dirty="0" err="1" smtClean="0"/>
              <a:t>azonosítását</a:t>
            </a:r>
            <a:r>
              <a:rPr lang="en-US" dirty="0" smtClean="0"/>
              <a:t> is </a:t>
            </a:r>
          </a:p>
          <a:p>
            <a:r>
              <a:rPr lang="en-US" dirty="0" err="1" smtClean="0"/>
              <a:t>Akadályok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képzés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tapasztalat</a:t>
            </a:r>
            <a:r>
              <a:rPr lang="en-US" dirty="0" smtClean="0"/>
              <a:t> </a:t>
            </a:r>
            <a:r>
              <a:rPr lang="en-US" dirty="0" err="1" smtClean="0"/>
              <a:t>hiánya</a:t>
            </a:r>
            <a:r>
              <a:rPr lang="en-US" dirty="0" smtClean="0"/>
              <a:t> a </a:t>
            </a:r>
            <a:r>
              <a:rPr lang="en-US" dirty="0" err="1" smtClean="0"/>
              <a:t>technológia</a:t>
            </a:r>
            <a:r>
              <a:rPr lang="en-US" dirty="0" smtClean="0"/>
              <a:t> </a:t>
            </a:r>
            <a:r>
              <a:rPr lang="en-US" dirty="0" err="1" smtClean="0"/>
              <a:t>terén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énzügyi</a:t>
            </a:r>
            <a:r>
              <a:rPr lang="en-US" dirty="0" smtClean="0"/>
              <a:t> </a:t>
            </a:r>
            <a:r>
              <a:rPr lang="en-US" dirty="0" err="1" smtClean="0"/>
              <a:t>források</a:t>
            </a:r>
            <a:r>
              <a:rPr lang="en-US" dirty="0" smtClean="0"/>
              <a:t> </a:t>
            </a:r>
            <a:r>
              <a:rPr lang="en-US" dirty="0" err="1" smtClean="0"/>
              <a:t>hiánya</a:t>
            </a:r>
            <a:endParaRPr lang="en-US" dirty="0" smtClean="0"/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gészségügyi</a:t>
            </a:r>
            <a:r>
              <a:rPr lang="en-US" dirty="0" smtClean="0"/>
              <a:t> </a:t>
            </a:r>
            <a:r>
              <a:rPr lang="en-US" dirty="0" err="1" smtClean="0"/>
              <a:t>szervezetek</a:t>
            </a:r>
            <a:r>
              <a:rPr lang="en-US" dirty="0" smtClean="0"/>
              <a:t> </a:t>
            </a:r>
            <a:r>
              <a:rPr lang="en-US" dirty="0" err="1" smtClean="0"/>
              <a:t>informatikai</a:t>
            </a:r>
            <a:r>
              <a:rPr lang="en-US" dirty="0" smtClean="0"/>
              <a:t> </a:t>
            </a:r>
            <a:r>
              <a:rPr lang="en-US" dirty="0" err="1" smtClean="0"/>
              <a:t>rendszereivel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könnyű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adatmegosztás</a:t>
            </a:r>
            <a:r>
              <a:rPr lang="en-US" dirty="0" smtClean="0"/>
              <a:t>, </a:t>
            </a:r>
            <a:r>
              <a:rPr lang="en-US" dirty="0" err="1" smtClean="0"/>
              <a:t>nehéz</a:t>
            </a:r>
            <a:r>
              <a:rPr lang="en-US" dirty="0" smtClean="0"/>
              <a:t> </a:t>
            </a:r>
            <a:r>
              <a:rPr lang="en-US" dirty="0" err="1" smtClean="0"/>
              <a:t>kihasználni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otthoni</a:t>
            </a:r>
            <a:r>
              <a:rPr lang="en-US" dirty="0" smtClean="0"/>
              <a:t> </a:t>
            </a:r>
            <a:r>
              <a:rPr lang="en-US" dirty="0" err="1" smtClean="0"/>
              <a:t>adatgyűjtésben</a:t>
            </a:r>
            <a:r>
              <a:rPr lang="en-US" dirty="0" smtClean="0"/>
              <a:t> </a:t>
            </a:r>
            <a:r>
              <a:rPr lang="en-US" dirty="0" err="1" smtClean="0"/>
              <a:t>rejlő</a:t>
            </a:r>
            <a:r>
              <a:rPr lang="en-US" dirty="0" smtClean="0"/>
              <a:t> </a:t>
            </a:r>
            <a:r>
              <a:rPr lang="en-US" dirty="0" err="1" smtClean="0"/>
              <a:t>lehetőségeket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Sokaknak</a:t>
            </a:r>
            <a:r>
              <a:rPr lang="en-US" dirty="0" smtClean="0"/>
              <a:t> </a:t>
            </a:r>
            <a:r>
              <a:rPr lang="en-US" dirty="0" err="1" smtClean="0"/>
              <a:t>alapszintű</a:t>
            </a:r>
            <a:r>
              <a:rPr lang="en-US" dirty="0" smtClean="0"/>
              <a:t> </a:t>
            </a:r>
            <a:r>
              <a:rPr lang="en-US" dirty="0" err="1" smtClean="0"/>
              <a:t>technikai</a:t>
            </a:r>
            <a:r>
              <a:rPr lang="en-US" dirty="0" smtClean="0"/>
              <a:t> </a:t>
            </a:r>
            <a:r>
              <a:rPr lang="en-US" dirty="0" err="1" smtClean="0"/>
              <a:t>ismeretei</a:t>
            </a:r>
            <a:r>
              <a:rPr lang="en-US" dirty="0" smtClean="0"/>
              <a:t> </a:t>
            </a:r>
            <a:r>
              <a:rPr lang="en-US" dirty="0" err="1" smtClean="0"/>
              <a:t>vannak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, </a:t>
            </a:r>
            <a:r>
              <a:rPr lang="en-US" dirty="0" err="1" smtClean="0"/>
              <a:t>így</a:t>
            </a:r>
            <a:r>
              <a:rPr lang="en-US" dirty="0" smtClean="0"/>
              <a:t> a </a:t>
            </a:r>
            <a:r>
              <a:rPr lang="en-US" dirty="0" err="1" smtClean="0"/>
              <a:t>képzésre</a:t>
            </a:r>
            <a:r>
              <a:rPr lang="en-US" dirty="0" smtClean="0"/>
              <a:t> </a:t>
            </a:r>
            <a:r>
              <a:rPr lang="en-US" dirty="0" err="1" smtClean="0"/>
              <a:t>nagy</a:t>
            </a:r>
            <a:r>
              <a:rPr lang="en-US" dirty="0" smtClean="0"/>
              <a:t> </a:t>
            </a:r>
            <a:r>
              <a:rPr lang="en-US" dirty="0" err="1" smtClean="0"/>
              <a:t>hangsúlyt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fektetni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56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711" y="-190500"/>
            <a:ext cx="10018713" cy="1752599"/>
          </a:xfrm>
        </p:spPr>
        <p:txBody>
          <a:bodyPr/>
          <a:lstStyle/>
          <a:p>
            <a:r>
              <a:rPr lang="en-US" dirty="0" err="1" smtClean="0"/>
              <a:t>Igények</a:t>
            </a:r>
            <a:r>
              <a:rPr lang="en-US" dirty="0" smtClean="0"/>
              <a:t> </a:t>
            </a:r>
            <a:r>
              <a:rPr lang="en-US" dirty="0" err="1" smtClean="0"/>
              <a:t>felmérése</a:t>
            </a:r>
            <a:r>
              <a:rPr lang="en-US" dirty="0" smtClean="0"/>
              <a:t> - </a:t>
            </a:r>
            <a:r>
              <a:rPr lang="en-US" dirty="0" err="1" smtClean="0"/>
              <a:t>időskorúak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382711" y="1275645"/>
            <a:ext cx="10018713" cy="467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smtClean="0"/>
              <a:t>500 </a:t>
            </a:r>
            <a:r>
              <a:rPr lang="en-US" sz="2900" dirty="0" err="1" smtClean="0"/>
              <a:t>időskorú</a:t>
            </a:r>
            <a:r>
              <a:rPr lang="en-US" sz="2900" dirty="0" smtClean="0"/>
              <a:t> </a:t>
            </a:r>
            <a:r>
              <a:rPr lang="en-US" sz="2900" dirty="0" err="1" smtClean="0"/>
              <a:t>körében</a:t>
            </a:r>
            <a:r>
              <a:rPr lang="en-US" sz="2900" dirty="0" smtClean="0"/>
              <a:t>, </a:t>
            </a:r>
            <a:r>
              <a:rPr lang="en-US" sz="2900" dirty="0" err="1" smtClean="0"/>
              <a:t>nemzetközi</a:t>
            </a:r>
            <a:r>
              <a:rPr lang="en-US" sz="2900" dirty="0" smtClean="0"/>
              <a:t> </a:t>
            </a:r>
            <a:r>
              <a:rPr lang="en-US" sz="2900" dirty="0" err="1" smtClean="0"/>
              <a:t>szinten</a:t>
            </a: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err="1" smtClean="0"/>
              <a:t>Készek</a:t>
            </a:r>
            <a:r>
              <a:rPr lang="en-US" sz="2900" dirty="0" smtClean="0"/>
              <a:t> </a:t>
            </a:r>
            <a:r>
              <a:rPr lang="en-US" sz="2900" dirty="0" err="1" smtClean="0"/>
              <a:t>arra</a:t>
            </a:r>
            <a:r>
              <a:rPr lang="en-US" sz="2900" dirty="0" smtClean="0"/>
              <a:t>, </a:t>
            </a:r>
            <a:r>
              <a:rPr lang="en-US" sz="2900" dirty="0" err="1" smtClean="0"/>
              <a:t>hogy</a:t>
            </a:r>
            <a:r>
              <a:rPr lang="en-US" sz="2900" dirty="0" smtClean="0"/>
              <a:t> </a:t>
            </a:r>
            <a:r>
              <a:rPr lang="en-US" sz="2900" dirty="0" err="1" smtClean="0"/>
              <a:t>megfeleljenek</a:t>
            </a:r>
            <a:r>
              <a:rPr lang="en-US" sz="2900" dirty="0" smtClean="0"/>
              <a:t> </a:t>
            </a:r>
            <a:r>
              <a:rPr lang="en-US" sz="2900" dirty="0" err="1" smtClean="0"/>
              <a:t>annak</a:t>
            </a:r>
            <a:r>
              <a:rPr lang="en-US" sz="2900" dirty="0" smtClean="0"/>
              <a:t> </a:t>
            </a:r>
            <a:r>
              <a:rPr lang="en-US" sz="2900" dirty="0" err="1" smtClean="0"/>
              <a:t>az</a:t>
            </a:r>
            <a:r>
              <a:rPr lang="en-US" sz="2900" dirty="0" smtClean="0"/>
              <a:t> </a:t>
            </a:r>
            <a:r>
              <a:rPr lang="en-US" sz="2900" dirty="0" err="1" smtClean="0"/>
              <a:t>új</a:t>
            </a:r>
            <a:r>
              <a:rPr lang="en-US" sz="2900" dirty="0" smtClean="0"/>
              <a:t> </a:t>
            </a:r>
            <a:r>
              <a:rPr lang="en-US" sz="2900" dirty="0" err="1" smtClean="0"/>
              <a:t>technológiával</a:t>
            </a:r>
            <a:r>
              <a:rPr lang="en-US" sz="2900" dirty="0" smtClean="0"/>
              <a:t> </a:t>
            </a:r>
            <a:r>
              <a:rPr lang="en-US" sz="2900" dirty="0" err="1" smtClean="0"/>
              <a:t>kapcsolatos</a:t>
            </a:r>
            <a:r>
              <a:rPr lang="en-US" sz="2900" dirty="0" smtClean="0"/>
              <a:t> </a:t>
            </a:r>
            <a:r>
              <a:rPr lang="en-US" sz="2900" dirty="0" err="1" smtClean="0"/>
              <a:t>kihívásoknak</a:t>
            </a:r>
            <a:r>
              <a:rPr lang="en-US" sz="2900" dirty="0" smtClean="0"/>
              <a:t> </a:t>
            </a:r>
            <a:r>
              <a:rPr lang="en-US" sz="3200" dirty="0">
                <a:sym typeface="Wingdings" panose="05000000000000000000" pitchFamily="2" charset="2"/>
              </a:rPr>
              <a:t></a:t>
            </a:r>
            <a:endParaRPr lang="en-US" sz="32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err="1" smtClean="0"/>
              <a:t>Örömmel</a:t>
            </a:r>
            <a:r>
              <a:rPr lang="en-US" sz="2900" dirty="0" smtClean="0"/>
              <a:t> </a:t>
            </a:r>
            <a:r>
              <a:rPr lang="en-US" sz="2900" dirty="0" err="1" smtClean="0"/>
              <a:t>használnának</a:t>
            </a:r>
            <a:r>
              <a:rPr lang="en-US" sz="2900" dirty="0" smtClean="0"/>
              <a:t> </a:t>
            </a:r>
            <a:r>
              <a:rPr lang="en-US" sz="2900" dirty="0" err="1" smtClean="0"/>
              <a:t>új</a:t>
            </a:r>
            <a:r>
              <a:rPr lang="en-US" sz="2900" dirty="0" smtClean="0"/>
              <a:t> </a:t>
            </a:r>
            <a:r>
              <a:rPr lang="en-US" sz="2900" dirty="0" err="1" smtClean="0"/>
              <a:t>technológiát</a:t>
            </a:r>
            <a:r>
              <a:rPr lang="en-US" sz="2900" dirty="0" smtClean="0"/>
              <a:t> a </a:t>
            </a:r>
            <a:r>
              <a:rPr lang="en-US" sz="2900" dirty="0" err="1" smtClean="0"/>
              <a:t>gondozókkal</a:t>
            </a:r>
            <a:r>
              <a:rPr lang="en-US" sz="2900" dirty="0" smtClean="0"/>
              <a:t> </a:t>
            </a:r>
            <a:r>
              <a:rPr lang="en-US" sz="2900" dirty="0" err="1"/>
              <a:t>való</a:t>
            </a:r>
            <a:r>
              <a:rPr lang="en-US" sz="2900" dirty="0"/>
              <a:t> </a:t>
            </a:r>
            <a:r>
              <a:rPr lang="en-US" sz="2900" dirty="0" err="1" smtClean="0"/>
              <a:t>kapcsolattartásban</a:t>
            </a:r>
            <a:r>
              <a:rPr lang="en-US" sz="2900" dirty="0" smtClean="0"/>
              <a:t> </a:t>
            </a:r>
            <a:r>
              <a:rPr lang="en-US" sz="2900" dirty="0" err="1" smtClean="0"/>
              <a:t>és</a:t>
            </a:r>
            <a:r>
              <a:rPr lang="en-US" sz="2900" dirty="0" smtClean="0"/>
              <a:t> </a:t>
            </a:r>
            <a:r>
              <a:rPr lang="en-US" sz="2900" dirty="0" err="1" smtClean="0"/>
              <a:t>egészségügyi</a:t>
            </a:r>
            <a:r>
              <a:rPr lang="en-US" sz="2900" dirty="0" smtClean="0"/>
              <a:t> </a:t>
            </a:r>
            <a:r>
              <a:rPr lang="en-US" sz="2900" dirty="0" err="1" smtClean="0"/>
              <a:t>szolgáltatásokkal</a:t>
            </a:r>
            <a:r>
              <a:rPr lang="en-US" sz="2900" dirty="0" smtClean="0"/>
              <a:t> </a:t>
            </a:r>
            <a:r>
              <a:rPr lang="en-US" sz="2900" dirty="0" err="1" smtClean="0"/>
              <a:t>kapcsolatban</a:t>
            </a:r>
            <a:r>
              <a:rPr lang="en-US" sz="2900" dirty="0" smtClean="0"/>
              <a:t> </a:t>
            </a:r>
            <a:r>
              <a:rPr lang="en-US" sz="2900" dirty="0" smtClean="0">
                <a:sym typeface="Wingdings" panose="05000000000000000000" pitchFamily="2" charset="2"/>
              </a:rPr>
              <a:t>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>
              <a:solidFill>
                <a:schemeClr val="accent1">
                  <a:lumMod val="50000"/>
                </a:schemeClr>
              </a:solidFill>
            </a:endParaRP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smtClean="0"/>
              <a:t>Online </a:t>
            </a:r>
            <a:r>
              <a:rPr lang="en-US" sz="2900" dirty="0" err="1" smtClean="0"/>
              <a:t>konzultáció</a:t>
            </a:r>
            <a:r>
              <a:rPr lang="en-US" sz="2900" dirty="0"/>
              <a:t>, </a:t>
            </a:r>
            <a:r>
              <a:rPr lang="en-US" sz="2900" dirty="0" err="1"/>
              <a:t>vizsgálatok</a:t>
            </a:r>
            <a:r>
              <a:rPr lang="en-US" sz="2900" dirty="0"/>
              <a:t> </a:t>
            </a:r>
            <a:r>
              <a:rPr lang="en-US" sz="2900" dirty="0" err="1"/>
              <a:t>eredményei</a:t>
            </a:r>
            <a:r>
              <a:rPr lang="en-US" sz="2900" dirty="0"/>
              <a:t>, </a:t>
            </a:r>
            <a:r>
              <a:rPr lang="en-US" sz="2900" dirty="0" err="1" smtClean="0"/>
              <a:t>vészjelzések</a:t>
            </a:r>
            <a:r>
              <a:rPr lang="en-US" sz="2900" dirty="0" smtClean="0"/>
              <a:t> 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1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87923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err="1"/>
              <a:t>Tartalom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10643"/>
            <a:ext cx="10018713" cy="3790246"/>
          </a:xfrm>
        </p:spPr>
        <p:txBody>
          <a:bodyPr>
            <a:normAutofit/>
          </a:bodyPr>
          <a:lstStyle/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/>
              <a:t>A Grandis </a:t>
            </a:r>
            <a:r>
              <a:rPr lang="en-US" sz="2700" dirty="0" err="1"/>
              <a:t>projekt</a:t>
            </a:r>
            <a:r>
              <a:rPr lang="en-US" sz="2700" dirty="0"/>
              <a:t> </a:t>
            </a:r>
            <a:r>
              <a:rPr lang="en-US" sz="2700" dirty="0" err="1"/>
              <a:t>rövid</a:t>
            </a:r>
            <a:r>
              <a:rPr lang="en-US" sz="2700" dirty="0"/>
              <a:t> </a:t>
            </a:r>
            <a:r>
              <a:rPr lang="en-US" sz="2700" dirty="0" err="1" smtClean="0"/>
              <a:t>ismertetése</a:t>
            </a:r>
            <a:endParaRPr lang="en-US" sz="27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7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/>
              <a:t>A </a:t>
            </a:r>
            <a:r>
              <a:rPr lang="en-US" sz="2700" dirty="0" err="1"/>
              <a:t>projekt</a:t>
            </a:r>
            <a:r>
              <a:rPr lang="en-US" sz="2700" dirty="0"/>
              <a:t> </a:t>
            </a:r>
            <a:r>
              <a:rPr lang="en-US" sz="2700" dirty="0" err="1"/>
              <a:t>jelenlegi</a:t>
            </a:r>
            <a:r>
              <a:rPr lang="en-US" sz="2700" dirty="0"/>
              <a:t> </a:t>
            </a:r>
            <a:r>
              <a:rPr lang="en-US" sz="2700" dirty="0" err="1" smtClean="0"/>
              <a:t>állása</a:t>
            </a:r>
            <a:endParaRPr lang="en-US" sz="27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7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err="1"/>
              <a:t>Az</a:t>
            </a:r>
            <a:r>
              <a:rPr lang="en-US" sz="2700" dirty="0"/>
              <a:t> </a:t>
            </a:r>
            <a:r>
              <a:rPr lang="en-US" sz="2700" dirty="0" err="1"/>
              <a:t>első</a:t>
            </a:r>
            <a:r>
              <a:rPr lang="en-US" sz="2700" dirty="0"/>
              <a:t> </a:t>
            </a:r>
            <a:r>
              <a:rPr lang="en-US" sz="2700" dirty="0" err="1"/>
              <a:t>fázis</a:t>
            </a:r>
            <a:r>
              <a:rPr lang="en-US" sz="2700" dirty="0"/>
              <a:t> </a:t>
            </a:r>
            <a:r>
              <a:rPr lang="en-US" sz="2700" dirty="0" err="1"/>
              <a:t>eredményeinek</a:t>
            </a:r>
            <a:r>
              <a:rPr lang="en-US" sz="2700" dirty="0"/>
              <a:t> </a:t>
            </a:r>
            <a:r>
              <a:rPr lang="en-US" sz="2700" dirty="0" err="1"/>
              <a:t>magyar</a:t>
            </a:r>
            <a:r>
              <a:rPr lang="en-US" sz="2700" dirty="0"/>
              <a:t> </a:t>
            </a:r>
            <a:r>
              <a:rPr lang="en-US" sz="2700" dirty="0" err="1" smtClean="0"/>
              <a:t>vonatkozásai</a:t>
            </a:r>
            <a:endParaRPr lang="en-US" sz="27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7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/>
              <a:t>A </a:t>
            </a:r>
            <a:r>
              <a:rPr lang="en-US" sz="2700" dirty="0" err="1"/>
              <a:t>következő</a:t>
            </a:r>
            <a:r>
              <a:rPr lang="en-US" sz="2700" dirty="0"/>
              <a:t> </a:t>
            </a:r>
            <a:r>
              <a:rPr lang="en-US" sz="2700" dirty="0" err="1"/>
              <a:t>fázis</a:t>
            </a:r>
            <a:r>
              <a:rPr lang="en-US" sz="2700" dirty="0"/>
              <a:t> </a:t>
            </a:r>
            <a:r>
              <a:rPr lang="en-US" sz="2700" dirty="0" err="1"/>
              <a:t>fő</a:t>
            </a:r>
            <a:r>
              <a:rPr lang="en-US" sz="2700" dirty="0"/>
              <a:t> </a:t>
            </a:r>
            <a:r>
              <a:rPr lang="en-US" sz="2700" dirty="0" err="1"/>
              <a:t>célkitűzései</a:t>
            </a:r>
            <a:r>
              <a:rPr 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598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err="1" smtClean="0"/>
              <a:t>Igények</a:t>
            </a:r>
            <a:r>
              <a:rPr lang="en-US" dirty="0" smtClean="0"/>
              <a:t> </a:t>
            </a:r>
            <a:r>
              <a:rPr lang="en-US" dirty="0" err="1" smtClean="0"/>
              <a:t>felmérése</a:t>
            </a:r>
            <a:r>
              <a:rPr lang="en-US" dirty="0" smtClean="0"/>
              <a:t> - </a:t>
            </a:r>
            <a:r>
              <a:rPr lang="en-US" dirty="0" err="1" smtClean="0"/>
              <a:t>tanári</a:t>
            </a:r>
            <a:r>
              <a:rPr lang="en-US" dirty="0" smtClean="0"/>
              <a:t> </a:t>
            </a:r>
            <a:r>
              <a:rPr lang="en-US" dirty="0" err="1" smtClean="0"/>
              <a:t>kérdőív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36710" y="2096910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smtClean="0"/>
              <a:t>59 </a:t>
            </a:r>
            <a:r>
              <a:rPr lang="en-US" sz="2900" dirty="0" err="1" smtClean="0"/>
              <a:t>válasz</a:t>
            </a:r>
            <a:r>
              <a:rPr lang="en-US" sz="2900" dirty="0" smtClean="0"/>
              <a:t>, </a:t>
            </a:r>
            <a:r>
              <a:rPr lang="en-US" sz="2900" dirty="0" err="1" smtClean="0"/>
              <a:t>ebből</a:t>
            </a:r>
            <a:r>
              <a:rPr lang="en-US" sz="2900" dirty="0" smtClean="0"/>
              <a:t> 50  </a:t>
            </a:r>
            <a:r>
              <a:rPr lang="en-US" sz="2900" dirty="0" err="1" smtClean="0"/>
              <a:t>nő</a:t>
            </a: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smtClean="0"/>
              <a:t>68% </a:t>
            </a:r>
            <a:r>
              <a:rPr lang="en-US" sz="2900" dirty="0" err="1" smtClean="0"/>
              <a:t>gondolja</a:t>
            </a:r>
            <a:r>
              <a:rPr lang="en-US" sz="2900" dirty="0" smtClean="0"/>
              <a:t> (</a:t>
            </a:r>
            <a:r>
              <a:rPr lang="en-US" sz="2900" dirty="0" err="1" smtClean="0"/>
              <a:t>jól</a:t>
            </a:r>
            <a:r>
              <a:rPr lang="en-US" sz="2900" dirty="0" smtClean="0"/>
              <a:t>), </a:t>
            </a:r>
            <a:r>
              <a:rPr lang="en-US" sz="2900" dirty="0" err="1" smtClean="0"/>
              <a:t>hogy</a:t>
            </a:r>
            <a:r>
              <a:rPr lang="en-US" sz="2900" dirty="0" smtClean="0"/>
              <a:t> </a:t>
            </a:r>
            <a:r>
              <a:rPr lang="en-US" sz="2900" dirty="0" err="1" smtClean="0"/>
              <a:t>jelentősen</a:t>
            </a:r>
            <a:r>
              <a:rPr lang="en-US" sz="2900" dirty="0" smtClean="0"/>
              <a:t> </a:t>
            </a:r>
            <a:r>
              <a:rPr lang="en-US" sz="2900" dirty="0" err="1" smtClean="0"/>
              <a:t>emelkedik</a:t>
            </a:r>
            <a:r>
              <a:rPr lang="en-US" sz="2900" dirty="0" smtClean="0"/>
              <a:t> </a:t>
            </a:r>
            <a:r>
              <a:rPr lang="en-US" sz="2900" dirty="0" err="1" smtClean="0"/>
              <a:t>az</a:t>
            </a:r>
            <a:r>
              <a:rPr lang="en-US" sz="2900" dirty="0" smtClean="0"/>
              <a:t> </a:t>
            </a:r>
            <a:r>
              <a:rPr lang="en-US" sz="2900" dirty="0" err="1" smtClean="0"/>
              <a:t>idősek</a:t>
            </a:r>
            <a:r>
              <a:rPr lang="en-US" sz="2900" dirty="0" smtClean="0"/>
              <a:t> </a:t>
            </a:r>
            <a:r>
              <a:rPr lang="en-US" sz="2900" dirty="0" err="1" smtClean="0"/>
              <a:t>száma</a:t>
            </a:r>
            <a:endParaRPr lang="en-US" sz="2900" dirty="0" smtClean="0"/>
          </a:p>
          <a:p>
            <a:pPr marL="109728"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err="1" smtClean="0"/>
              <a:t>Felnőttoktatás</a:t>
            </a:r>
            <a:r>
              <a:rPr lang="en-US" sz="2900" dirty="0" smtClean="0"/>
              <a:t> (53%) </a:t>
            </a:r>
            <a:r>
              <a:rPr lang="en-US" sz="2900" dirty="0" err="1" smtClean="0"/>
              <a:t>és</a:t>
            </a:r>
            <a:r>
              <a:rPr lang="en-US" sz="2900" dirty="0" smtClean="0"/>
              <a:t> </a:t>
            </a:r>
            <a:r>
              <a:rPr lang="en-US" sz="2900" dirty="0" err="1" smtClean="0"/>
              <a:t>szakképzés</a:t>
            </a:r>
            <a:r>
              <a:rPr lang="en-US" sz="2900" dirty="0" smtClean="0"/>
              <a:t> (40%) </a:t>
            </a:r>
            <a:r>
              <a:rPr lang="en-US" sz="2900" dirty="0" err="1" smtClean="0"/>
              <a:t>területéről</a:t>
            </a: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smtClean="0"/>
              <a:t>90% min. 5 </a:t>
            </a:r>
            <a:r>
              <a:rPr lang="en-US" sz="2900" dirty="0" err="1" smtClean="0"/>
              <a:t>év</a:t>
            </a:r>
            <a:r>
              <a:rPr lang="en-US" sz="2900" dirty="0" smtClean="0"/>
              <a:t> </a:t>
            </a:r>
            <a:r>
              <a:rPr lang="en-US" sz="2900" dirty="0" err="1" smtClean="0"/>
              <a:t>tapasztalat</a:t>
            </a: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 smtClean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02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Számítógépes</a:t>
            </a:r>
            <a:r>
              <a:rPr lang="en-US" dirty="0" smtClean="0"/>
              <a:t> </a:t>
            </a:r>
            <a:r>
              <a:rPr lang="en-US" dirty="0" err="1" smtClean="0"/>
              <a:t>tudás</a:t>
            </a:r>
            <a:r>
              <a:rPr lang="en-US" dirty="0" smtClean="0"/>
              <a:t>, </a:t>
            </a:r>
            <a:r>
              <a:rPr lang="en-US" dirty="0" err="1" smtClean="0"/>
              <a:t>eszköz</a:t>
            </a:r>
            <a:r>
              <a:rPr lang="en-US" dirty="0" smtClean="0"/>
              <a:t> </a:t>
            </a:r>
            <a:r>
              <a:rPr lang="en-US" dirty="0" err="1" smtClean="0"/>
              <a:t>használat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495494"/>
              </p:ext>
            </p:extLst>
          </p:nvPr>
        </p:nvGraphicFramePr>
        <p:xfrm>
          <a:off x="1706318" y="2201333"/>
          <a:ext cx="4731552" cy="358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74397"/>
              </p:ext>
            </p:extLst>
          </p:nvPr>
        </p:nvGraphicFramePr>
        <p:xfrm>
          <a:off x="6437869" y="2201333"/>
          <a:ext cx="4670397" cy="3826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1090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56408"/>
            <a:ext cx="10018713" cy="1752599"/>
          </a:xfrm>
        </p:spPr>
        <p:txBody>
          <a:bodyPr/>
          <a:lstStyle/>
          <a:p>
            <a:r>
              <a:rPr lang="en-US" dirty="0" err="1" smtClean="0"/>
              <a:t>Eszközzel</a:t>
            </a:r>
            <a:r>
              <a:rPr lang="en-US" dirty="0" smtClean="0"/>
              <a:t> </a:t>
            </a:r>
            <a:r>
              <a:rPr lang="en-US" dirty="0" err="1" smtClean="0"/>
              <a:t>való</a:t>
            </a:r>
            <a:r>
              <a:rPr lang="en-US" dirty="0" smtClean="0"/>
              <a:t> </a:t>
            </a:r>
            <a:r>
              <a:rPr lang="en-US" dirty="0" err="1" smtClean="0"/>
              <a:t>ellátottság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660580"/>
              </p:ext>
            </p:extLst>
          </p:nvPr>
        </p:nvGraphicFramePr>
        <p:xfrm>
          <a:off x="1484313" y="1246909"/>
          <a:ext cx="10018712" cy="4544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9057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76201"/>
            <a:ext cx="10018713" cy="1752599"/>
          </a:xfrm>
        </p:spPr>
        <p:txBody>
          <a:bodyPr/>
          <a:lstStyle/>
          <a:p>
            <a:r>
              <a:rPr lang="en-US" dirty="0" err="1" smtClean="0"/>
              <a:t>Intézményi</a:t>
            </a:r>
            <a:r>
              <a:rPr lang="en-US" dirty="0" smtClean="0"/>
              <a:t> </a:t>
            </a:r>
            <a:r>
              <a:rPr lang="en-US" dirty="0" err="1" smtClean="0"/>
              <a:t>eszközök</a:t>
            </a:r>
            <a:r>
              <a:rPr lang="en-US" dirty="0" smtClean="0"/>
              <a:t> </a:t>
            </a:r>
            <a:r>
              <a:rPr lang="en-US" dirty="0" err="1" smtClean="0"/>
              <a:t>használata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961829"/>
              </p:ext>
            </p:extLst>
          </p:nvPr>
        </p:nvGraphicFramePr>
        <p:xfrm>
          <a:off x="1579418" y="1389413"/>
          <a:ext cx="10612582" cy="5195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0281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45720"/>
            <a:ext cx="10018713" cy="1752599"/>
          </a:xfrm>
        </p:spPr>
        <p:txBody>
          <a:bodyPr/>
          <a:lstStyle/>
          <a:p>
            <a:r>
              <a:rPr lang="en-US" dirty="0" err="1" smtClean="0"/>
              <a:t>Tanítás</a:t>
            </a:r>
            <a:r>
              <a:rPr lang="en-US" dirty="0" smtClean="0"/>
              <a:t> </a:t>
            </a:r>
            <a:r>
              <a:rPr lang="en-US" dirty="0" err="1" smtClean="0"/>
              <a:t>során</a:t>
            </a:r>
            <a:r>
              <a:rPr lang="en-US" dirty="0" smtClean="0"/>
              <a:t> </a:t>
            </a:r>
            <a:r>
              <a:rPr lang="en-US" dirty="0" err="1" smtClean="0"/>
              <a:t>használt</a:t>
            </a:r>
            <a:r>
              <a:rPr lang="en-US" dirty="0" smtClean="0"/>
              <a:t> </a:t>
            </a:r>
            <a:r>
              <a:rPr lang="en-US" dirty="0" err="1" smtClean="0"/>
              <a:t>eszközök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419256"/>
              </p:ext>
            </p:extLst>
          </p:nvPr>
        </p:nvGraphicFramePr>
        <p:xfrm>
          <a:off x="1484314" y="1493520"/>
          <a:ext cx="10018712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6233" y="2876787"/>
            <a:ext cx="3990512" cy="36933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88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489" y="1125"/>
            <a:ext cx="10018713" cy="1752599"/>
          </a:xfrm>
        </p:spPr>
        <p:txBody>
          <a:bodyPr/>
          <a:lstStyle/>
          <a:p>
            <a:r>
              <a:rPr lang="en-US" dirty="0" err="1" smtClean="0"/>
              <a:t>Tanulók</a:t>
            </a:r>
            <a:r>
              <a:rPr lang="en-US" dirty="0" smtClean="0"/>
              <a:t> </a:t>
            </a:r>
            <a:r>
              <a:rPr lang="en-US" dirty="0" err="1" smtClean="0"/>
              <a:t>eszköz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internet </a:t>
            </a:r>
            <a:r>
              <a:rPr lang="en-US" dirty="0" err="1" smtClean="0"/>
              <a:t>használata</a:t>
            </a:r>
            <a:r>
              <a:rPr lang="en-US" dirty="0" smtClean="0"/>
              <a:t> </a:t>
            </a:r>
            <a:r>
              <a:rPr lang="en-US" dirty="0" err="1" smtClean="0"/>
              <a:t>tanórán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743642"/>
              </p:ext>
            </p:extLst>
          </p:nvPr>
        </p:nvGraphicFramePr>
        <p:xfrm>
          <a:off x="1484313" y="1753724"/>
          <a:ext cx="10018712" cy="403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20992" y="5000266"/>
            <a:ext cx="2488557" cy="36933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01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Fejlesztendő</a:t>
            </a:r>
            <a:r>
              <a:rPr lang="en-US" dirty="0" smtClean="0"/>
              <a:t> </a:t>
            </a:r>
            <a:r>
              <a:rPr lang="en-US" dirty="0" err="1" smtClean="0"/>
              <a:t>területek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634393"/>
              </p:ext>
            </p:extLst>
          </p:nvPr>
        </p:nvGraphicFramePr>
        <p:xfrm>
          <a:off x="2596444" y="1216024"/>
          <a:ext cx="9595555" cy="564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6579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18" y="-36871"/>
            <a:ext cx="10018713" cy="1752599"/>
          </a:xfrm>
        </p:spPr>
        <p:txBody>
          <a:bodyPr/>
          <a:lstStyle/>
          <a:p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alkalmazás</a:t>
            </a:r>
            <a:r>
              <a:rPr lang="en-US" dirty="0" smtClean="0"/>
              <a:t> </a:t>
            </a:r>
            <a:r>
              <a:rPr lang="en-US" dirty="0" err="1" smtClean="0"/>
              <a:t>tanulásának</a:t>
            </a:r>
            <a:r>
              <a:rPr lang="en-US" dirty="0" smtClean="0"/>
              <a:t> </a:t>
            </a:r>
            <a:r>
              <a:rPr lang="en-US" dirty="0" err="1" smtClean="0"/>
              <a:t>módszere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804452"/>
              </p:ext>
            </p:extLst>
          </p:nvPr>
        </p:nvGraphicFramePr>
        <p:xfrm>
          <a:off x="471949" y="1179871"/>
          <a:ext cx="11720052" cy="567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2134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545857" y="-190500"/>
            <a:ext cx="10018713" cy="1752599"/>
          </a:xfrm>
        </p:spPr>
        <p:txBody>
          <a:bodyPr/>
          <a:lstStyle/>
          <a:p>
            <a:r>
              <a:rPr lang="en-US" dirty="0" err="1" smtClean="0"/>
              <a:t>Készségek</a:t>
            </a:r>
            <a:r>
              <a:rPr lang="en-US" dirty="0" smtClean="0"/>
              <a:t> </a:t>
            </a:r>
            <a:r>
              <a:rPr lang="en-US" dirty="0" err="1" smtClean="0"/>
              <a:t>fontossága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833450"/>
              </p:ext>
            </p:extLst>
          </p:nvPr>
        </p:nvGraphicFramePr>
        <p:xfrm>
          <a:off x="885883" y="887896"/>
          <a:ext cx="11306117" cy="597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2811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545857" y="-190500"/>
            <a:ext cx="10018713" cy="1752599"/>
          </a:xfrm>
        </p:spPr>
        <p:txBody>
          <a:bodyPr/>
          <a:lstStyle/>
          <a:p>
            <a:r>
              <a:rPr lang="en-US" dirty="0" err="1" smtClean="0"/>
              <a:t>Tananyag</a:t>
            </a:r>
            <a:r>
              <a:rPr lang="en-US" dirty="0" smtClean="0"/>
              <a:t> </a:t>
            </a:r>
            <a:r>
              <a:rPr lang="en-US" dirty="0" err="1" smtClean="0"/>
              <a:t>tartalom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239939"/>
              </p:ext>
            </p:extLst>
          </p:nvPr>
        </p:nvGraphicFramePr>
        <p:xfrm>
          <a:off x="781878" y="914400"/>
          <a:ext cx="11410123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666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8" y="9120"/>
            <a:ext cx="10018713" cy="1772355"/>
          </a:xfrm>
        </p:spPr>
        <p:txBody>
          <a:bodyPr>
            <a:normAutofit/>
          </a:bodyPr>
          <a:lstStyle/>
          <a:p>
            <a:r>
              <a:rPr lang="en-US" dirty="0" err="1"/>
              <a:t>Alap</a:t>
            </a:r>
            <a:r>
              <a:rPr lang="en-US" dirty="0"/>
              <a:t> </a:t>
            </a:r>
            <a:r>
              <a:rPr lang="en-US" dirty="0" err="1"/>
              <a:t>adatok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781475"/>
            <a:ext cx="10018713" cy="3994292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r>
              <a:rPr lang="en-US" sz="2200" dirty="0"/>
              <a:t>A </a:t>
            </a:r>
            <a:r>
              <a:rPr lang="en-US" sz="2200" dirty="0" err="1" smtClean="0"/>
              <a:t>projekt</a:t>
            </a:r>
            <a:r>
              <a:rPr lang="en-US" sz="2200" dirty="0" smtClean="0"/>
              <a:t> </a:t>
            </a:r>
            <a:r>
              <a:rPr lang="en-US" sz="2200" dirty="0" err="1" smtClean="0"/>
              <a:t>időtartama</a:t>
            </a:r>
            <a:r>
              <a:rPr lang="en-US" sz="2200" dirty="0" smtClean="0"/>
              <a:t>:</a:t>
            </a:r>
            <a:endParaRPr lang="en-US" sz="2200" dirty="0"/>
          </a:p>
          <a:p>
            <a:pPr marL="365760" indent="-256032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200" dirty="0"/>
              <a:t>2016. </a:t>
            </a:r>
            <a:r>
              <a:rPr lang="en-US" sz="2200" dirty="0" err="1"/>
              <a:t>október</a:t>
            </a:r>
            <a:r>
              <a:rPr lang="en-US" sz="2200" dirty="0"/>
              <a:t> 1. – 2019. </a:t>
            </a:r>
            <a:r>
              <a:rPr lang="en-US" sz="2200" dirty="0" err="1"/>
              <a:t>március</a:t>
            </a:r>
            <a:r>
              <a:rPr lang="en-US" sz="2200" dirty="0"/>
              <a:t> 28</a:t>
            </a:r>
            <a:r>
              <a:rPr lang="en-US" sz="2200" dirty="0" smtClean="0"/>
              <a:t>.</a:t>
            </a:r>
          </a:p>
          <a:p>
            <a:pPr marL="365760" indent="-256032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200" dirty="0"/>
          </a:p>
          <a:p>
            <a:pPr marL="109728" inden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r>
              <a:rPr lang="en-US" sz="2200" dirty="0" smtClean="0"/>
              <a:t>A p</a:t>
            </a:r>
            <a:r>
              <a:rPr lang="hu-HU" sz="2200" dirty="0" smtClean="0"/>
              <a:t>rojekt </a:t>
            </a:r>
            <a:r>
              <a:rPr lang="hu-HU" sz="2200" dirty="0"/>
              <a:t>száma: </a:t>
            </a:r>
            <a:endParaRPr lang="en-US" sz="2200" dirty="0" smtClean="0"/>
          </a:p>
          <a:p>
            <a:pPr marL="365760" indent="-256032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hu-HU" sz="2200" dirty="0" smtClean="0"/>
              <a:t>2016-1-HU01-KA202-023044</a:t>
            </a:r>
            <a:endParaRPr lang="en-US" sz="2200" dirty="0" smtClean="0"/>
          </a:p>
          <a:p>
            <a:pPr marL="109728" inden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endParaRPr lang="en-US" sz="2200" dirty="0" smtClean="0"/>
          </a:p>
          <a:p>
            <a:pPr marL="109728" inden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r>
              <a:rPr lang="en-US" sz="2200" dirty="0" smtClean="0"/>
              <a:t>                           </a:t>
            </a:r>
          </a:p>
          <a:p>
            <a:pPr marL="109728" inden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     grandis.prompt.hu</a:t>
            </a:r>
          </a:p>
          <a:p>
            <a:pPr marL="109728" inden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endParaRPr lang="en-US" sz="2200" dirty="0"/>
          </a:p>
          <a:p>
            <a:pPr marL="109728" inden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endParaRPr lang="en-US" sz="2200" dirty="0" smtClean="0"/>
          </a:p>
          <a:p>
            <a:pPr marL="365760" indent="-256032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hu-HU" sz="2200" dirty="0"/>
          </a:p>
          <a:p>
            <a:pPr marL="0" indent="0">
              <a:buNone/>
            </a:pPr>
            <a:r>
              <a:rPr lang="en-US" dirty="0" smtClean="0"/>
              <a:t>                           @</a:t>
            </a:r>
            <a:r>
              <a:rPr lang="en-US" dirty="0"/>
              <a:t>grandis21 </a:t>
            </a:r>
          </a:p>
          <a:p>
            <a:pPr marL="0" indent="0">
              <a:buNone/>
            </a:pPr>
            <a:r>
              <a:rPr lang="en-US" dirty="0" smtClean="0"/>
              <a:t>                            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431" y="4722309"/>
            <a:ext cx="1279848" cy="767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431" y="3553830"/>
            <a:ext cx="1004875" cy="10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595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Idősgondozásban</a:t>
            </a:r>
            <a:r>
              <a:rPr lang="en-US" dirty="0" smtClean="0"/>
              <a:t> </a:t>
            </a:r>
            <a:r>
              <a:rPr lang="en-US" dirty="0" err="1" smtClean="0"/>
              <a:t>alkalmazott</a:t>
            </a:r>
            <a:r>
              <a:rPr lang="en-US" dirty="0" smtClean="0"/>
              <a:t> </a:t>
            </a:r>
            <a:r>
              <a:rPr lang="en-US" dirty="0" err="1" smtClean="0"/>
              <a:t>eszközök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605879"/>
              </p:ext>
            </p:extLst>
          </p:nvPr>
        </p:nvGraphicFramePr>
        <p:xfrm>
          <a:off x="1758461" y="1625600"/>
          <a:ext cx="9821007" cy="492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673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Konklúzió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08100"/>
            <a:ext cx="10018713" cy="50419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tanulmányok</a:t>
            </a:r>
            <a:r>
              <a:rPr lang="en-US" dirty="0" smtClean="0"/>
              <a:t>, </a:t>
            </a:r>
            <a:r>
              <a:rPr lang="en-US" dirty="0" err="1" smtClean="0"/>
              <a:t>felmérések</a:t>
            </a:r>
            <a:r>
              <a:rPr lang="en-US" dirty="0" smtClean="0"/>
              <a:t> </a:t>
            </a:r>
            <a:r>
              <a:rPr lang="en-US" dirty="0" err="1" smtClean="0"/>
              <a:t>egyértelműen</a:t>
            </a:r>
            <a:r>
              <a:rPr lang="en-US" dirty="0" smtClean="0"/>
              <a:t> </a:t>
            </a:r>
            <a:r>
              <a:rPr lang="en-US" dirty="0" err="1" smtClean="0"/>
              <a:t>rámutattak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szükség</a:t>
            </a:r>
            <a:r>
              <a:rPr lang="en-US" dirty="0" smtClean="0"/>
              <a:t> van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technológiára</a:t>
            </a:r>
            <a:r>
              <a:rPr lang="en-US" dirty="0" smtClean="0"/>
              <a:t> a </a:t>
            </a:r>
            <a:r>
              <a:rPr lang="en-US" dirty="0" err="1" smtClean="0"/>
              <a:t>távgondozásban</a:t>
            </a:r>
            <a:r>
              <a:rPr lang="en-US" dirty="0" smtClean="0"/>
              <a:t> 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idősek</a:t>
            </a:r>
            <a:r>
              <a:rPr lang="en-US" dirty="0" smtClean="0"/>
              <a:t> </a:t>
            </a:r>
            <a:r>
              <a:rPr lang="en-US" dirty="0" err="1" smtClean="0"/>
              <a:t>készek</a:t>
            </a:r>
            <a:r>
              <a:rPr lang="en-US" dirty="0" smtClean="0"/>
              <a:t> </a:t>
            </a:r>
            <a:r>
              <a:rPr lang="en-US" dirty="0" err="1"/>
              <a:t>arra</a:t>
            </a:r>
            <a:r>
              <a:rPr lang="en-US" dirty="0"/>
              <a:t>,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megfeleljenek</a:t>
            </a:r>
            <a:r>
              <a:rPr lang="en-US" dirty="0"/>
              <a:t> </a:t>
            </a:r>
            <a:r>
              <a:rPr lang="en-US" dirty="0" err="1"/>
              <a:t>annak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új</a:t>
            </a:r>
            <a:r>
              <a:rPr lang="en-US" dirty="0"/>
              <a:t> </a:t>
            </a:r>
            <a:r>
              <a:rPr lang="en-US" dirty="0" err="1"/>
              <a:t>technológiával</a:t>
            </a:r>
            <a:r>
              <a:rPr lang="en-US" dirty="0"/>
              <a:t> </a:t>
            </a:r>
            <a:r>
              <a:rPr lang="en-US" dirty="0" err="1"/>
              <a:t>kapcsolatos</a:t>
            </a:r>
            <a:r>
              <a:rPr lang="en-US" dirty="0"/>
              <a:t> </a:t>
            </a:r>
            <a:r>
              <a:rPr lang="en-US" dirty="0" err="1"/>
              <a:t>kihívásoknak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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jelenlegi</a:t>
            </a:r>
            <a:r>
              <a:rPr lang="en-US" dirty="0" smtClean="0"/>
              <a:t> </a:t>
            </a:r>
            <a:r>
              <a:rPr lang="en-US" dirty="0" err="1" smtClean="0"/>
              <a:t>képzések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tartalmazzák</a:t>
            </a:r>
            <a:r>
              <a:rPr lang="en-US" dirty="0" smtClean="0"/>
              <a:t> </a:t>
            </a:r>
            <a:r>
              <a:rPr lang="en-US" dirty="0" err="1" smtClean="0"/>
              <a:t>ezt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megközelítést</a:t>
            </a:r>
            <a:r>
              <a:rPr lang="en-US" dirty="0" smtClean="0"/>
              <a:t> </a:t>
            </a:r>
            <a:r>
              <a:rPr lang="en-US" dirty="0" err="1" smtClean="0"/>
              <a:t>egyik</a:t>
            </a:r>
            <a:r>
              <a:rPr lang="en-US" dirty="0" smtClean="0"/>
              <a:t> </a:t>
            </a:r>
            <a:r>
              <a:rPr lang="en-US" dirty="0" err="1" smtClean="0"/>
              <a:t>országban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gondozóknak</a:t>
            </a:r>
            <a:r>
              <a:rPr lang="en-US" dirty="0" smtClean="0"/>
              <a:t> </a:t>
            </a:r>
            <a:r>
              <a:rPr lang="en-US" dirty="0" err="1" smtClean="0"/>
              <a:t>tudniuk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használni</a:t>
            </a:r>
            <a:r>
              <a:rPr lang="en-US" dirty="0" smtClean="0"/>
              <a:t> a </a:t>
            </a:r>
            <a:r>
              <a:rPr lang="en-US" dirty="0" err="1" smtClean="0"/>
              <a:t>technológia</a:t>
            </a:r>
            <a:r>
              <a:rPr lang="en-US" dirty="0" smtClean="0"/>
              <a:t> </a:t>
            </a:r>
            <a:r>
              <a:rPr lang="en-US" dirty="0" err="1" smtClean="0"/>
              <a:t>vívmányait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meg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tudniuk</a:t>
            </a:r>
            <a:r>
              <a:rPr lang="en-US" dirty="0" smtClean="0"/>
              <a:t> </a:t>
            </a:r>
            <a:r>
              <a:rPr lang="en-US" dirty="0" err="1" smtClean="0"/>
              <a:t>tanítani</a:t>
            </a:r>
            <a:r>
              <a:rPr lang="en-US" dirty="0" smtClean="0"/>
              <a:t> </a:t>
            </a:r>
            <a:r>
              <a:rPr lang="en-US" dirty="0" err="1" smtClean="0"/>
              <a:t>ezek</a:t>
            </a:r>
            <a:r>
              <a:rPr lang="en-US" dirty="0" smtClean="0"/>
              <a:t> </a:t>
            </a:r>
            <a:r>
              <a:rPr lang="en-US" dirty="0" err="1" smtClean="0"/>
              <a:t>használatát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időseknek</a:t>
            </a:r>
            <a:r>
              <a:rPr lang="en-US" dirty="0" smtClean="0"/>
              <a:t> – a </a:t>
            </a:r>
            <a:r>
              <a:rPr lang="en-US" dirty="0" err="1" smtClean="0"/>
              <a:t>jelenlegi</a:t>
            </a:r>
            <a:r>
              <a:rPr lang="en-US" dirty="0" smtClean="0"/>
              <a:t> </a:t>
            </a:r>
            <a:r>
              <a:rPr lang="en-US" dirty="0" err="1" smtClean="0"/>
              <a:t>kurzusok</a:t>
            </a:r>
            <a:r>
              <a:rPr lang="en-US" dirty="0" smtClean="0"/>
              <a:t> </a:t>
            </a:r>
            <a:r>
              <a:rPr lang="en-US" dirty="0" err="1" smtClean="0"/>
              <a:t>erre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térnek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Grandis </a:t>
            </a:r>
            <a:r>
              <a:rPr lang="en-US" dirty="0" err="1" smtClean="0"/>
              <a:t>propjekt</a:t>
            </a:r>
            <a:r>
              <a:rPr lang="en-US" dirty="0" smtClean="0"/>
              <a:t>  </a:t>
            </a:r>
            <a:r>
              <a:rPr lang="en-US" dirty="0" err="1" smtClean="0"/>
              <a:t>rámutatott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ezen</a:t>
            </a:r>
            <a:r>
              <a:rPr lang="en-US" dirty="0" smtClean="0"/>
              <a:t> a </a:t>
            </a:r>
            <a:r>
              <a:rPr lang="en-US" dirty="0" err="1" smtClean="0"/>
              <a:t>területen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új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képzési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anyag</a:t>
            </a:r>
            <a:r>
              <a:rPr lang="en-US" dirty="0" err="1" smtClean="0"/>
              <a:t>okra</a:t>
            </a:r>
            <a:r>
              <a:rPr lang="en-US" dirty="0" smtClean="0"/>
              <a:t> van </a:t>
            </a:r>
            <a:r>
              <a:rPr lang="en-US" dirty="0" err="1" smtClean="0"/>
              <a:t>szükség</a:t>
            </a:r>
            <a:r>
              <a:rPr lang="en-US" dirty="0"/>
              <a:t> </a:t>
            </a:r>
            <a:r>
              <a:rPr lang="en-US" dirty="0" err="1" smtClean="0"/>
              <a:t>azon</a:t>
            </a:r>
            <a:r>
              <a:rPr lang="en-US" dirty="0" smtClean="0"/>
              <a:t> </a:t>
            </a:r>
            <a:r>
              <a:rPr lang="en-US" dirty="0" err="1" smtClean="0"/>
              <a:t>cél</a:t>
            </a:r>
            <a:r>
              <a:rPr lang="en-US" dirty="0" smtClean="0"/>
              <a:t> </a:t>
            </a:r>
            <a:r>
              <a:rPr lang="en-US" dirty="0" err="1" smtClean="0"/>
              <a:t>érdekében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gondozók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hatékonyabban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tudjanak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idősekkel</a:t>
            </a:r>
            <a:r>
              <a:rPr lang="en-US" dirty="0" smtClean="0"/>
              <a:t> </a:t>
            </a:r>
            <a:r>
              <a:rPr lang="en-US" dirty="0" err="1" smtClean="0"/>
              <a:t>törődni</a:t>
            </a:r>
            <a:r>
              <a:rPr lang="en-US" dirty="0" smtClean="0"/>
              <a:t>, </a:t>
            </a:r>
            <a:r>
              <a:rPr lang="en-US" dirty="0" err="1" smtClean="0"/>
              <a:t>úgy</a:t>
            </a:r>
            <a:r>
              <a:rPr lang="en-US" dirty="0" smtClean="0"/>
              <a:t>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azok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otthonaikban</a:t>
            </a:r>
            <a:r>
              <a:rPr lang="en-US" dirty="0" smtClean="0"/>
              <a:t> </a:t>
            </a:r>
            <a:r>
              <a:rPr lang="en-US" dirty="0" err="1" smtClean="0"/>
              <a:t>maradhassanak</a:t>
            </a:r>
            <a:r>
              <a:rPr lang="en-US" dirty="0" smtClean="0"/>
              <a:t> </a:t>
            </a:r>
            <a:r>
              <a:rPr lang="en-US" dirty="0" err="1" smtClean="0"/>
              <a:t>ameddig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26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/>
          <a:lstStyle/>
          <a:p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lépés</a:t>
            </a:r>
            <a:r>
              <a:rPr lang="en-US" dirty="0" smtClean="0"/>
              <a:t>: </a:t>
            </a:r>
            <a:r>
              <a:rPr lang="en-US" dirty="0" err="1" smtClean="0"/>
              <a:t>tananyag</a:t>
            </a:r>
            <a:r>
              <a:rPr lang="en-US" dirty="0" smtClean="0"/>
              <a:t> </a:t>
            </a:r>
            <a:r>
              <a:rPr lang="en-US" dirty="0" err="1" smtClean="0"/>
              <a:t>fejlesztés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08100"/>
            <a:ext cx="10018713" cy="5041900"/>
          </a:xfrm>
        </p:spPr>
        <p:txBody>
          <a:bodyPr>
            <a:normAutofit lnSpcReduction="10000"/>
          </a:bodyPr>
          <a:lstStyle/>
          <a:p>
            <a:pPr lvl="0"/>
            <a:r>
              <a:rPr lang="hu-HU" dirty="0" smtClean="0"/>
              <a:t>Távdiagnosztikai </a:t>
            </a:r>
            <a:r>
              <a:rPr lang="hu-HU" dirty="0"/>
              <a:t>eszközök ismerete, alkalmazása</a:t>
            </a:r>
            <a:endParaRPr lang="en-US" dirty="0"/>
          </a:p>
          <a:p>
            <a:pPr lvl="0"/>
            <a:r>
              <a:rPr lang="hu-HU" dirty="0"/>
              <a:t>A különböző érzékelő-riasztó készülékek alkalmazásának ismerete</a:t>
            </a:r>
            <a:endParaRPr lang="en-US" dirty="0"/>
          </a:p>
          <a:p>
            <a:pPr lvl="0"/>
            <a:r>
              <a:rPr lang="hu-HU" dirty="0"/>
              <a:t>Az internet-szolgáltatások használata (bank, vásárlás, stb.)</a:t>
            </a:r>
            <a:endParaRPr lang="en-US" dirty="0"/>
          </a:p>
          <a:p>
            <a:pPr lvl="0"/>
            <a:r>
              <a:rPr lang="hu-HU" dirty="0"/>
              <a:t>A telekommunikációs eszközök használatának betanítása az gondozottaknak,  önkéntesek és/vagy családtagok bevonása a betanításba</a:t>
            </a:r>
            <a:endParaRPr lang="en-US" dirty="0"/>
          </a:p>
          <a:p>
            <a:pPr lvl="0"/>
            <a:r>
              <a:rPr lang="hu-HU" dirty="0"/>
              <a:t>Közösségépítés a szociális hálók segítségével az idősek egymás közötti kapcsolattartásában</a:t>
            </a:r>
            <a:endParaRPr lang="en-US" sz="4000" dirty="0"/>
          </a:p>
          <a:p>
            <a:pPr lvl="0"/>
            <a:r>
              <a:rPr lang="hu-HU" dirty="0"/>
              <a:t>A (távoli) családtagokkal való kapcsolatteremtés az alapvető infokommunikációs eszközökkel (skype, messenger, stb.) és a szociális hálókkal </a:t>
            </a:r>
            <a:endParaRPr lang="en-US" sz="4000" dirty="0"/>
          </a:p>
          <a:p>
            <a:r>
              <a:rPr lang="hu-HU" dirty="0"/>
              <a:t>Fejlett, komplex informatikai eszközök piacának ismerete (értékelő és visszacsatoló mozgásérzékelők, okos ház)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01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382711" y="1275645"/>
            <a:ext cx="10018713" cy="467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smtClean="0"/>
              <a:t>       </a:t>
            </a:r>
            <a:r>
              <a:rPr lang="en-US" sz="4400" dirty="0" err="1" smtClean="0"/>
              <a:t>Köszönöm</a:t>
            </a:r>
            <a:r>
              <a:rPr lang="en-US" sz="4400" dirty="0" smtClean="0"/>
              <a:t> a </a:t>
            </a:r>
            <a:r>
              <a:rPr lang="en-US" sz="4400" dirty="0" err="1" smtClean="0"/>
              <a:t>figyelmet</a:t>
            </a:r>
            <a:r>
              <a:rPr lang="en-US" sz="4400" dirty="0" smtClean="0"/>
              <a:t>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35111" y="1428045"/>
            <a:ext cx="10018713" cy="467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pic>
        <p:nvPicPr>
          <p:cNvPr id="7" name="Picture 6" descr="The Sidney Crosby Show: December 20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300" y="0"/>
            <a:ext cx="4203700" cy="6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5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háttere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03022"/>
            <a:ext cx="10018713" cy="5362221"/>
          </a:xfrm>
        </p:spPr>
        <p:txBody>
          <a:bodyPr>
            <a:normAutofit/>
          </a:bodyPr>
          <a:lstStyle/>
          <a:p>
            <a:r>
              <a:rPr lang="en-US" dirty="0" err="1"/>
              <a:t>V</a:t>
            </a:r>
            <a:r>
              <a:rPr lang="en-US" dirty="0" err="1" smtClean="0"/>
              <a:t>ilágszerte</a:t>
            </a:r>
            <a:r>
              <a:rPr lang="en-US" dirty="0" smtClean="0"/>
              <a:t> </a:t>
            </a:r>
            <a:r>
              <a:rPr lang="en-US" dirty="0" err="1"/>
              <a:t>növekszik</a:t>
            </a:r>
            <a:r>
              <a:rPr lang="en-US" dirty="0"/>
              <a:t> a </a:t>
            </a:r>
            <a:r>
              <a:rPr lang="en-US" dirty="0" err="1"/>
              <a:t>gondozásra</a:t>
            </a:r>
            <a:r>
              <a:rPr lang="en-US" dirty="0"/>
              <a:t> </a:t>
            </a:r>
            <a:r>
              <a:rPr lang="en-US" dirty="0" err="1"/>
              <a:t>szoruló</a:t>
            </a:r>
            <a:r>
              <a:rPr lang="en-US" dirty="0"/>
              <a:t> </a:t>
            </a:r>
            <a:r>
              <a:rPr lang="en-US" dirty="0" err="1"/>
              <a:t>idős</a:t>
            </a:r>
            <a:r>
              <a:rPr lang="en-US" dirty="0"/>
              <a:t> </a:t>
            </a:r>
            <a:r>
              <a:rPr lang="en-US" dirty="0" err="1" smtClean="0"/>
              <a:t>emberek</a:t>
            </a:r>
            <a:r>
              <a:rPr lang="en-US" dirty="0" smtClean="0"/>
              <a:t> </a:t>
            </a:r>
            <a:r>
              <a:rPr lang="en-US" dirty="0" err="1" smtClean="0"/>
              <a:t>létszáma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65 </a:t>
            </a:r>
            <a:r>
              <a:rPr lang="en-US" dirty="0" smtClean="0"/>
              <a:t>+   </a:t>
            </a:r>
            <a:r>
              <a:rPr lang="en-US" dirty="0" err="1" smtClean="0"/>
              <a:t>népesség</a:t>
            </a:r>
            <a:r>
              <a:rPr lang="en-US" dirty="0" smtClean="0"/>
              <a:t> </a:t>
            </a:r>
            <a:r>
              <a:rPr lang="en-US" dirty="0" err="1"/>
              <a:t>aránya</a:t>
            </a:r>
            <a:r>
              <a:rPr lang="en-US" dirty="0"/>
              <a:t> 2014-ben </a:t>
            </a:r>
            <a:r>
              <a:rPr lang="en-US" dirty="0" err="1"/>
              <a:t>elérte</a:t>
            </a:r>
            <a:r>
              <a:rPr lang="en-US" dirty="0"/>
              <a:t> 18,5%-</a:t>
            </a:r>
            <a:r>
              <a:rPr lang="en-US" dirty="0" err="1"/>
              <a:t>ot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smtClean="0"/>
              <a:t>EU-ban,</a:t>
            </a:r>
          </a:p>
          <a:p>
            <a:r>
              <a:rPr lang="en-US" dirty="0" err="1" smtClean="0"/>
              <a:t>előrejelzések</a:t>
            </a:r>
            <a:r>
              <a:rPr lang="en-US" dirty="0" smtClean="0"/>
              <a:t> </a:t>
            </a:r>
            <a:r>
              <a:rPr lang="en-US" dirty="0" err="1"/>
              <a:t>szerint</a:t>
            </a:r>
            <a:r>
              <a:rPr lang="en-US" dirty="0"/>
              <a:t> </a:t>
            </a:r>
            <a:r>
              <a:rPr lang="en-US" dirty="0" smtClean="0"/>
              <a:t>2060-ra </a:t>
            </a:r>
            <a:r>
              <a:rPr lang="en-US" dirty="0" err="1" smtClean="0"/>
              <a:t>megközelíti</a:t>
            </a:r>
            <a:r>
              <a:rPr lang="en-US" dirty="0" smtClean="0"/>
              <a:t> </a:t>
            </a:r>
            <a:r>
              <a:rPr lang="en-US" dirty="0"/>
              <a:t>a 30%-</a:t>
            </a:r>
            <a:r>
              <a:rPr lang="en-US" dirty="0" err="1" smtClean="0"/>
              <a:t>ot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problémák</a:t>
            </a:r>
            <a:r>
              <a:rPr lang="en-US" dirty="0" smtClean="0"/>
              <a:t> </a:t>
            </a:r>
            <a:r>
              <a:rPr lang="en-US" dirty="0" err="1"/>
              <a:t>leküzdésének</a:t>
            </a:r>
            <a:r>
              <a:rPr lang="en-US" dirty="0"/>
              <a:t> </a:t>
            </a:r>
            <a:r>
              <a:rPr lang="en-US" dirty="0" err="1" smtClean="0"/>
              <a:t>eszközei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/>
              <a:t> </a:t>
            </a:r>
            <a:r>
              <a:rPr lang="en-US" dirty="0" err="1" smtClean="0"/>
              <a:t>infokommunikációs</a:t>
            </a:r>
            <a:r>
              <a:rPr lang="en-US" dirty="0" smtClean="0"/>
              <a:t> </a:t>
            </a:r>
            <a:r>
              <a:rPr lang="en-US" dirty="0" err="1"/>
              <a:t>fejlesztések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IKT-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alapú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távgondozás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idős</a:t>
            </a:r>
            <a:r>
              <a:rPr lang="en-US" dirty="0"/>
              <a:t> </a:t>
            </a:r>
            <a:r>
              <a:rPr lang="en-US" dirty="0" err="1"/>
              <a:t>emberek</a:t>
            </a:r>
            <a:r>
              <a:rPr lang="en-US" dirty="0"/>
              <a:t> </a:t>
            </a:r>
            <a:r>
              <a:rPr lang="en-US" dirty="0" err="1" smtClean="0"/>
              <a:t>életminőségének</a:t>
            </a:r>
            <a:r>
              <a:rPr lang="en-US" dirty="0"/>
              <a:t> </a:t>
            </a:r>
            <a:r>
              <a:rPr lang="en-US" dirty="0" err="1" smtClean="0"/>
              <a:t>javítását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 smtClean="0"/>
              <a:t>aktív</a:t>
            </a:r>
            <a:r>
              <a:rPr lang="en-US" dirty="0" smtClean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egészséges</a:t>
            </a:r>
            <a:r>
              <a:rPr lang="en-US" dirty="0"/>
              <a:t> </a:t>
            </a:r>
            <a:r>
              <a:rPr lang="en-US" dirty="0" err="1"/>
              <a:t>idősödést</a:t>
            </a:r>
            <a:r>
              <a:rPr lang="en-US" dirty="0"/>
              <a:t>, </a:t>
            </a:r>
            <a:r>
              <a:rPr lang="en-US" dirty="0" err="1"/>
              <a:t>életvitelt</a:t>
            </a:r>
            <a:r>
              <a:rPr lang="en-US" dirty="0"/>
              <a:t> </a:t>
            </a:r>
            <a:r>
              <a:rPr lang="en-US" dirty="0" err="1"/>
              <a:t>támogató</a:t>
            </a:r>
            <a:r>
              <a:rPr lang="en-US" dirty="0"/>
              <a:t> IKT-</a:t>
            </a:r>
            <a:r>
              <a:rPr lang="en-US" dirty="0" err="1"/>
              <a:t>alapú</a:t>
            </a:r>
            <a:r>
              <a:rPr lang="en-US" dirty="0"/>
              <a:t> </a:t>
            </a:r>
            <a:r>
              <a:rPr lang="en-US" dirty="0" err="1" smtClean="0"/>
              <a:t>megoldások</a:t>
            </a:r>
            <a:endParaRPr lang="en-US" dirty="0" smtClean="0"/>
          </a:p>
          <a:p>
            <a:r>
              <a:rPr lang="en-US" dirty="0" err="1" smtClean="0"/>
              <a:t>elterjedés</a:t>
            </a:r>
            <a:r>
              <a:rPr lang="en-US" dirty="0" smtClean="0"/>
              <a:t> </a:t>
            </a:r>
            <a:r>
              <a:rPr lang="en-US" dirty="0" err="1" smtClean="0"/>
              <a:t>gátja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szakértelem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hiánya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4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célja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49580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3800" dirty="0" err="1" smtClean="0">
                <a:solidFill>
                  <a:schemeClr val="accent1">
                    <a:lumMod val="75000"/>
                  </a:schemeClr>
                </a:solidFill>
              </a:rPr>
              <a:t>Gyakorlat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800" dirty="0" err="1">
                <a:solidFill>
                  <a:schemeClr val="accent1">
                    <a:lumMod val="75000"/>
                  </a:schemeClr>
                </a:solidFill>
              </a:rPr>
              <a:t>orientált</a:t>
            </a:r>
            <a:r>
              <a:rPr lang="en-US" sz="3800" dirty="0"/>
              <a:t>, </a:t>
            </a:r>
            <a:r>
              <a:rPr lang="en-US" sz="3800" dirty="0" err="1"/>
              <a:t>modul-rendszerű</a:t>
            </a:r>
            <a:r>
              <a:rPr lang="en-US" sz="3800" dirty="0"/>
              <a:t>, </a:t>
            </a:r>
            <a:r>
              <a:rPr lang="en-US" sz="3800" dirty="0" err="1" smtClean="0"/>
              <a:t>kompetencia-alapú</a:t>
            </a:r>
            <a:r>
              <a:rPr lang="en-US" sz="3800" dirty="0" smtClean="0"/>
              <a:t> 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TOVÁBBKÉPZÉSI PROGRAM </a:t>
            </a:r>
            <a:r>
              <a:rPr lang="en-US" sz="3800" dirty="0" err="1" smtClean="0"/>
              <a:t>kidolgozása</a:t>
            </a:r>
            <a:r>
              <a:rPr lang="en-US" sz="3800" dirty="0" smtClean="0"/>
              <a:t> </a:t>
            </a:r>
            <a:r>
              <a:rPr lang="en-US" sz="3800" dirty="0"/>
              <a:t>a </a:t>
            </a:r>
            <a:r>
              <a:rPr lang="en-US" sz="3800" dirty="0" err="1"/>
              <a:t>szakképzés</a:t>
            </a:r>
            <a:r>
              <a:rPr lang="en-US" sz="3800" dirty="0"/>
              <a:t> </a:t>
            </a:r>
            <a:r>
              <a:rPr lang="en-US" sz="3800" dirty="0" err="1"/>
              <a:t>számára</a:t>
            </a:r>
            <a:r>
              <a:rPr lang="en-US" sz="3800" dirty="0"/>
              <a:t>, </a:t>
            </a:r>
            <a:r>
              <a:rPr lang="en-US" sz="3800" dirty="0" err="1" smtClean="0"/>
              <a:t>amely</a:t>
            </a:r>
            <a:r>
              <a:rPr lang="en-US" sz="3800" dirty="0"/>
              <a:t> </a:t>
            </a:r>
            <a:r>
              <a:rPr lang="en-US" sz="3800" dirty="0" smtClean="0"/>
              <a:t>a </a:t>
            </a:r>
            <a:r>
              <a:rPr lang="en-US" sz="3800" dirty="0" err="1"/>
              <a:t>résztvevőket</a:t>
            </a:r>
            <a:r>
              <a:rPr lang="en-US" sz="3800" dirty="0"/>
              <a:t> </a:t>
            </a:r>
            <a:r>
              <a:rPr lang="en-US" sz="3800" dirty="0" err="1" smtClean="0"/>
              <a:t>felkészíti</a:t>
            </a:r>
            <a:r>
              <a:rPr lang="en-US" sz="3800" dirty="0" smtClean="0"/>
              <a:t> </a:t>
            </a:r>
            <a:r>
              <a:rPr lang="en-US" sz="3800" dirty="0" err="1"/>
              <a:t>az</a:t>
            </a:r>
            <a:r>
              <a:rPr lang="en-US" sz="3800" dirty="0"/>
              <a:t> </a:t>
            </a:r>
            <a:r>
              <a:rPr lang="en-US" sz="3800" dirty="0" err="1"/>
              <a:t>idős</a:t>
            </a:r>
            <a:r>
              <a:rPr lang="en-US" sz="3800" dirty="0"/>
              <a:t> </a:t>
            </a:r>
            <a:r>
              <a:rPr lang="en-US" sz="3800" dirty="0" err="1" smtClean="0"/>
              <a:t>emberek</a:t>
            </a:r>
            <a:r>
              <a:rPr lang="en-US" sz="3800" dirty="0" smtClean="0"/>
              <a:t> </a:t>
            </a:r>
            <a:r>
              <a:rPr lang="en-US" sz="3800" dirty="0" smtClean="0">
                <a:sym typeface="Webdings" panose="05030102010509060703" pitchFamily="18" charset="2"/>
              </a:rPr>
              <a:t></a:t>
            </a:r>
            <a:r>
              <a:rPr lang="en-US" sz="3800" dirty="0" smtClean="0"/>
              <a:t> </a:t>
            </a:r>
            <a:r>
              <a:rPr lang="en-US" sz="3800" dirty="0" err="1" smtClean="0">
                <a:solidFill>
                  <a:schemeClr val="accent1">
                    <a:lumMod val="75000"/>
                  </a:schemeClr>
                </a:solidFill>
              </a:rPr>
              <a:t>otthonába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800" dirty="0" err="1" smtClean="0">
                <a:solidFill>
                  <a:schemeClr val="accent1">
                    <a:lumMod val="75000"/>
                  </a:schemeClr>
                </a:solidFill>
              </a:rPr>
              <a:t>telepített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800" dirty="0"/>
              <a:t>, </a:t>
            </a:r>
            <a:r>
              <a:rPr lang="en-US" sz="3800" dirty="0" err="1" smtClean="0"/>
              <a:t>életfunkciók</a:t>
            </a:r>
            <a:r>
              <a:rPr lang="en-US" sz="3800" dirty="0" smtClean="0"/>
              <a:t> </a:t>
            </a:r>
            <a:r>
              <a:rPr lang="en-US" sz="3800" dirty="0" err="1" smtClean="0"/>
              <a:t>megfigyelésére</a:t>
            </a:r>
            <a:r>
              <a:rPr lang="en-US" sz="3800" dirty="0" smtClean="0"/>
              <a:t>, </a:t>
            </a:r>
            <a:r>
              <a:rPr lang="en-US" sz="3800" dirty="0">
                <a:sym typeface="Webdings" panose="05030102010509060703" pitchFamily="18" charset="2"/>
              </a:rPr>
              <a:t></a:t>
            </a:r>
            <a:r>
              <a:rPr lang="en-US" sz="3800" dirty="0" err="1" smtClean="0"/>
              <a:t>riasztásra</a:t>
            </a:r>
            <a:r>
              <a:rPr lang="en-US" sz="3800" dirty="0" smtClean="0"/>
              <a:t> </a:t>
            </a:r>
            <a:r>
              <a:rPr lang="en-US" sz="3800" dirty="0" err="1"/>
              <a:t>alkalmas</a:t>
            </a:r>
            <a:r>
              <a:rPr lang="en-US" sz="3800" dirty="0"/>
              <a:t> </a:t>
            </a:r>
            <a:r>
              <a:rPr lang="en-US" sz="3800" dirty="0" err="1">
                <a:solidFill>
                  <a:schemeClr val="accent1">
                    <a:lumMod val="75000"/>
                  </a:schemeClr>
                </a:solidFill>
              </a:rPr>
              <a:t>okos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800" dirty="0" err="1">
                <a:solidFill>
                  <a:schemeClr val="accent1">
                    <a:lumMod val="75000"/>
                  </a:schemeClr>
                </a:solidFill>
              </a:rPr>
              <a:t>eszközök</a:t>
            </a:r>
            <a:r>
              <a:rPr lang="en-US" sz="3800" dirty="0"/>
              <a:t>, </a:t>
            </a:r>
            <a:r>
              <a:rPr lang="en-US" sz="3800" dirty="0" err="1"/>
              <a:t>és</a:t>
            </a:r>
            <a:r>
              <a:rPr lang="en-US" sz="3800" dirty="0"/>
              <a:t> </a:t>
            </a:r>
            <a:r>
              <a:rPr lang="en-US" sz="3800" dirty="0" err="1"/>
              <a:t>az</a:t>
            </a:r>
            <a:r>
              <a:rPr lang="en-US" sz="3800" dirty="0"/>
              <a:t> </a:t>
            </a:r>
            <a:r>
              <a:rPr lang="en-US" sz="3800" dirty="0" err="1"/>
              <a:t>önálló</a:t>
            </a:r>
            <a:r>
              <a:rPr lang="en-US" sz="3800" dirty="0"/>
              <a:t> </a:t>
            </a:r>
            <a:r>
              <a:rPr lang="en-US" sz="3800" dirty="0" err="1"/>
              <a:t>életvitelt</a:t>
            </a:r>
            <a:r>
              <a:rPr lang="en-US" sz="3800" dirty="0"/>
              <a:t> </a:t>
            </a:r>
            <a:r>
              <a:rPr lang="en-US" sz="3800" dirty="0" err="1"/>
              <a:t>elősegítő</a:t>
            </a:r>
            <a:r>
              <a:rPr lang="en-US" sz="3800" dirty="0"/>
              <a:t>, </a:t>
            </a:r>
            <a:r>
              <a:rPr lang="en-US" sz="3800" dirty="0" err="1"/>
              <a:t>interneten</a:t>
            </a:r>
            <a:r>
              <a:rPr lang="en-US" sz="3800" dirty="0"/>
              <a:t> </a:t>
            </a:r>
            <a:r>
              <a:rPr lang="en-US" sz="3800" dirty="0" err="1"/>
              <a:t>keresztü</a:t>
            </a:r>
            <a:r>
              <a:rPr lang="en-US" sz="3800" dirty="0" err="1" smtClean="0"/>
              <a:t>likapcsolatteremtést</a:t>
            </a:r>
            <a:r>
              <a:rPr lang="en-US" sz="3800" dirty="0"/>
              <a:t>, </a:t>
            </a:r>
            <a:r>
              <a:rPr lang="en-US" sz="3800" dirty="0" err="1"/>
              <a:t>kommunikációt</a:t>
            </a:r>
            <a:r>
              <a:rPr lang="en-US" sz="3800" dirty="0"/>
              <a:t>, </a:t>
            </a:r>
            <a:r>
              <a:rPr lang="en-US" sz="3800" dirty="0" err="1"/>
              <a:t>tanulást</a:t>
            </a:r>
            <a:r>
              <a:rPr lang="en-US" sz="3800" dirty="0"/>
              <a:t> </a:t>
            </a:r>
            <a:r>
              <a:rPr lang="en-US" sz="3800" dirty="0" err="1"/>
              <a:t>támogató</a:t>
            </a:r>
            <a:r>
              <a:rPr lang="en-US" sz="3800" dirty="0"/>
              <a:t> IKT </a:t>
            </a:r>
            <a:r>
              <a:rPr lang="en-US" sz="3800" dirty="0" err="1"/>
              <a:t>rendszerek</a:t>
            </a:r>
            <a:r>
              <a:rPr lang="en-US" sz="3800" dirty="0"/>
              <a:t> </a:t>
            </a:r>
            <a:r>
              <a:rPr lang="en-US" sz="3800" dirty="0" err="1" smtClean="0">
                <a:solidFill>
                  <a:schemeClr val="accent1">
                    <a:lumMod val="75000"/>
                  </a:schemeClr>
                </a:solidFill>
              </a:rPr>
              <a:t>hatékony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800" dirty="0" err="1" smtClean="0">
                <a:solidFill>
                  <a:schemeClr val="accent1">
                    <a:lumMod val="75000"/>
                  </a:schemeClr>
                </a:solidFill>
              </a:rPr>
              <a:t>alkalmazásá</a:t>
            </a:r>
            <a:r>
              <a:rPr lang="en-US" sz="3800" dirty="0" err="1" smtClean="0"/>
              <a:t>ra</a:t>
            </a:r>
            <a:r>
              <a:rPr lang="en-US" sz="3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0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10067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err="1"/>
              <a:t>Célcsoportok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899354"/>
            <a:ext cx="10018713" cy="437726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err="1"/>
              <a:t>s</a:t>
            </a:r>
            <a:r>
              <a:rPr lang="en-US" sz="2900" dirty="0" err="1" smtClean="0"/>
              <a:t>zociális</a:t>
            </a:r>
            <a:r>
              <a:rPr lang="en-US" sz="2900" dirty="0" smtClean="0"/>
              <a:t> </a:t>
            </a:r>
            <a:r>
              <a:rPr lang="en-US" sz="2900" dirty="0" err="1" smtClean="0"/>
              <a:t>szakmákban</a:t>
            </a:r>
            <a:r>
              <a:rPr lang="en-US" sz="2900" dirty="0" smtClean="0"/>
              <a:t> </a:t>
            </a:r>
            <a:r>
              <a:rPr lang="en-US" sz="2900" dirty="0" err="1" smtClean="0"/>
              <a:t>szakképzésben</a:t>
            </a:r>
            <a:r>
              <a:rPr lang="en-US" sz="2900" dirty="0" smtClean="0"/>
              <a:t> </a:t>
            </a:r>
            <a:r>
              <a:rPr lang="en-US" sz="2900" dirty="0" err="1"/>
              <a:t>tanuló</a:t>
            </a:r>
            <a:r>
              <a:rPr lang="en-US" sz="2900" dirty="0"/>
              <a:t> </a:t>
            </a:r>
            <a:r>
              <a:rPr lang="en-US" sz="2900" dirty="0" err="1">
                <a:solidFill>
                  <a:schemeClr val="accent1">
                    <a:lumMod val="50000"/>
                  </a:schemeClr>
                </a:solidFill>
              </a:rPr>
              <a:t>diákok</a:t>
            </a:r>
            <a:r>
              <a:rPr lang="en-US" sz="2900" dirty="0" smtClean="0"/>
              <a:t>,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smtClean="0"/>
              <a:t>a </a:t>
            </a:r>
            <a:r>
              <a:rPr lang="en-US" sz="2900" dirty="0" err="1"/>
              <a:t>szociális</a:t>
            </a:r>
            <a:r>
              <a:rPr lang="en-US" sz="2900" dirty="0"/>
              <a:t> </a:t>
            </a:r>
            <a:r>
              <a:rPr lang="en-US" sz="2900" dirty="0" err="1"/>
              <a:t>gondozás</a:t>
            </a:r>
            <a:r>
              <a:rPr lang="en-US" sz="2900" dirty="0"/>
              <a:t> </a:t>
            </a:r>
            <a:r>
              <a:rPr lang="en-US" sz="2900" dirty="0" err="1"/>
              <a:t>területén</a:t>
            </a:r>
            <a:r>
              <a:rPr lang="en-US" sz="2900" dirty="0"/>
              <a:t> </a:t>
            </a:r>
            <a:r>
              <a:rPr lang="en-US" sz="2900" dirty="0" err="1"/>
              <a:t>dolgozó</a:t>
            </a:r>
            <a:r>
              <a:rPr lang="en-US" sz="2900" dirty="0"/>
              <a:t> </a:t>
            </a:r>
            <a:r>
              <a:rPr lang="en-US" sz="2900" dirty="0" err="1">
                <a:solidFill>
                  <a:schemeClr val="accent1">
                    <a:lumMod val="50000"/>
                  </a:schemeClr>
                </a:solidFill>
              </a:rPr>
              <a:t>szakemberek</a:t>
            </a:r>
            <a:r>
              <a:rPr lang="en-US" sz="2900" dirty="0" smtClean="0"/>
              <a:t>,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smtClean="0"/>
              <a:t>a </a:t>
            </a:r>
            <a:r>
              <a:rPr lang="en-US" sz="2900" dirty="0" err="1"/>
              <a:t>hosszú</a:t>
            </a:r>
            <a:r>
              <a:rPr lang="en-US" sz="2900" dirty="0"/>
              <a:t> </a:t>
            </a:r>
            <a:r>
              <a:rPr lang="en-US" sz="2900" dirty="0" err="1"/>
              <a:t>távú</a:t>
            </a:r>
            <a:r>
              <a:rPr lang="en-US" sz="2900" dirty="0"/>
              <a:t> </a:t>
            </a:r>
            <a:r>
              <a:rPr lang="en-US" sz="2900" dirty="0" err="1"/>
              <a:t>idősgondozásba</a:t>
            </a:r>
            <a:r>
              <a:rPr lang="en-US" sz="2900" dirty="0"/>
              <a:t> </a:t>
            </a:r>
            <a:r>
              <a:rPr lang="en-US" sz="2900" dirty="0" err="1"/>
              <a:t>bevont</a:t>
            </a:r>
            <a:r>
              <a:rPr lang="en-US" sz="2900" dirty="0"/>
              <a:t> </a:t>
            </a:r>
            <a:r>
              <a:rPr lang="en-US" sz="2900" dirty="0" err="1">
                <a:solidFill>
                  <a:schemeClr val="accent1">
                    <a:lumMod val="50000"/>
                  </a:schemeClr>
                </a:solidFill>
              </a:rPr>
              <a:t>informális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1">
                    <a:lumMod val="50000"/>
                  </a:schemeClr>
                </a:solidFill>
              </a:rPr>
              <a:t>gondozók</a:t>
            </a:r>
            <a:r>
              <a:rPr lang="en-US" sz="2900" dirty="0"/>
              <a:t>, </a:t>
            </a:r>
            <a:r>
              <a:rPr lang="en-US" sz="2900" dirty="0" err="1"/>
              <a:t>családtagok</a:t>
            </a:r>
            <a:r>
              <a:rPr lang="en-US" sz="2900" dirty="0" smtClean="0"/>
              <a:t>,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9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900" dirty="0" err="1" smtClean="0"/>
              <a:t>rokon</a:t>
            </a:r>
            <a:r>
              <a:rPr lang="en-US" sz="2900" dirty="0" smtClean="0"/>
              <a:t> </a:t>
            </a:r>
            <a:r>
              <a:rPr lang="en-US" sz="2900" dirty="0" err="1"/>
              <a:t>szakterületeken</a:t>
            </a:r>
            <a:r>
              <a:rPr lang="en-US" sz="2900" dirty="0"/>
              <a:t> </a:t>
            </a:r>
            <a:r>
              <a:rPr lang="en-US" sz="2900" dirty="0" err="1"/>
              <a:t>nyugdíjba</a:t>
            </a:r>
            <a:r>
              <a:rPr lang="en-US" sz="2900" dirty="0"/>
              <a:t> </a:t>
            </a:r>
            <a:r>
              <a:rPr lang="en-US" sz="2900" dirty="0" err="1"/>
              <a:t>vonult</a:t>
            </a:r>
            <a:r>
              <a:rPr lang="en-US" sz="2900" dirty="0"/>
              <a:t> </a:t>
            </a:r>
            <a:r>
              <a:rPr lang="en-US" sz="2900" dirty="0" err="1" smtClean="0"/>
              <a:t>aktív</a:t>
            </a:r>
            <a:r>
              <a:rPr lang="en-US" sz="2900" dirty="0" smtClean="0"/>
              <a:t> </a:t>
            </a:r>
            <a:r>
              <a:rPr lang="en-US" sz="2900" dirty="0" err="1"/>
              <a:t>és</a:t>
            </a:r>
            <a:r>
              <a:rPr lang="en-US" sz="2900" dirty="0"/>
              <a:t> </a:t>
            </a:r>
            <a:r>
              <a:rPr lang="en-US" sz="2900" dirty="0" err="1"/>
              <a:t>munkaképes</a:t>
            </a:r>
            <a:r>
              <a:rPr lang="en-US" sz="2900" dirty="0"/>
              <a:t>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(„</a:t>
            </a:r>
            <a:r>
              <a:rPr lang="en-US" sz="2900" dirty="0" err="1" smtClean="0">
                <a:solidFill>
                  <a:schemeClr val="accent1">
                    <a:lumMod val="50000"/>
                  </a:schemeClr>
                </a:solidFill>
              </a:rPr>
              <a:t>fiatal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”) </a:t>
            </a:r>
            <a:r>
              <a:rPr lang="en-US" sz="2900" dirty="0" err="1" smtClean="0">
                <a:solidFill>
                  <a:schemeClr val="accent1">
                    <a:lumMod val="50000"/>
                  </a:schemeClr>
                </a:solidFill>
              </a:rPr>
              <a:t>idősek</a:t>
            </a:r>
            <a:endParaRPr lang="en-US" sz="2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4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200" y="8467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err="1"/>
              <a:t>Partnerek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200" y="1944510"/>
            <a:ext cx="10018713" cy="3846690"/>
          </a:xfrm>
        </p:spPr>
        <p:txBody>
          <a:bodyPr>
            <a:noAutofit/>
          </a:bodyPr>
          <a:lstStyle/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Prompt-H </a:t>
            </a:r>
            <a:r>
              <a:rPr lang="en-US" sz="2700" dirty="0" err="1" smtClean="0"/>
              <a:t>Kft</a:t>
            </a:r>
            <a:r>
              <a:rPr lang="en-US" sz="2700" dirty="0" smtClean="0"/>
              <a:t>. </a:t>
            </a:r>
            <a:endParaRPr lang="en-US" sz="27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err="1" smtClean="0"/>
              <a:t>Számalk-Szalézi</a:t>
            </a:r>
            <a:r>
              <a:rPr lang="en-US" sz="2700" dirty="0" smtClean="0"/>
              <a:t> </a:t>
            </a:r>
            <a:r>
              <a:rPr lang="en-US" sz="2700" dirty="0" err="1"/>
              <a:t>Szakgimnázium</a:t>
            </a:r>
            <a:endParaRPr lang="en-US" sz="27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err="1" smtClean="0"/>
              <a:t>Veszprémi</a:t>
            </a:r>
            <a:r>
              <a:rPr lang="en-US" sz="2700" dirty="0" smtClean="0"/>
              <a:t> SZC </a:t>
            </a:r>
            <a:r>
              <a:rPr lang="en-US" sz="2700" dirty="0" err="1" smtClean="0"/>
              <a:t>Öveges</a:t>
            </a:r>
            <a:r>
              <a:rPr lang="en-US" sz="2700" dirty="0" smtClean="0"/>
              <a:t> </a:t>
            </a:r>
            <a:r>
              <a:rPr lang="en-US" sz="2700" dirty="0" err="1" smtClean="0"/>
              <a:t>József</a:t>
            </a:r>
            <a:r>
              <a:rPr lang="en-US" sz="2700" dirty="0" smtClean="0"/>
              <a:t> </a:t>
            </a:r>
            <a:r>
              <a:rPr lang="en-US" sz="2700" dirty="0" err="1" smtClean="0"/>
              <a:t>Szakgimnáziuma</a:t>
            </a:r>
            <a:r>
              <a:rPr lang="en-US" sz="2700" dirty="0" smtClean="0"/>
              <a:t>, </a:t>
            </a:r>
            <a:r>
              <a:rPr lang="en-US" sz="2700" dirty="0" err="1" smtClean="0"/>
              <a:t>Szakközépiskolája</a:t>
            </a:r>
            <a:r>
              <a:rPr lang="en-US" sz="2700" dirty="0" smtClean="0"/>
              <a:t> </a:t>
            </a:r>
            <a:r>
              <a:rPr lang="en-US" sz="2700" dirty="0" err="1" smtClean="0"/>
              <a:t>és</a:t>
            </a:r>
            <a:r>
              <a:rPr lang="en-US" sz="2700" dirty="0" smtClean="0"/>
              <a:t> </a:t>
            </a:r>
            <a:r>
              <a:rPr lang="en-US" sz="2700" dirty="0" err="1" smtClean="0"/>
              <a:t>Kollégiuma</a:t>
            </a:r>
            <a:endParaRPr lang="en-US" sz="27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Universidad </a:t>
            </a:r>
            <a:r>
              <a:rPr lang="en-US" sz="2700" dirty="0" err="1"/>
              <a:t>Europea</a:t>
            </a:r>
            <a:r>
              <a:rPr lang="en-US" sz="2700" dirty="0"/>
              <a:t> de Madrid SL (</a:t>
            </a:r>
            <a:r>
              <a:rPr lang="en-US" sz="2700" dirty="0" err="1"/>
              <a:t>Spanyolország</a:t>
            </a:r>
            <a:r>
              <a:rPr lang="en-US" sz="2700" dirty="0"/>
              <a:t>)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Aston </a:t>
            </a:r>
            <a:r>
              <a:rPr lang="en-US" sz="2700" dirty="0"/>
              <a:t>University </a:t>
            </a:r>
            <a:r>
              <a:rPr lang="en-US" sz="2700" dirty="0" smtClean="0"/>
              <a:t>(</a:t>
            </a:r>
            <a:r>
              <a:rPr lang="en-US" sz="2700" dirty="0" err="1" smtClean="0"/>
              <a:t>Egyesült</a:t>
            </a:r>
            <a:r>
              <a:rPr lang="en-US" sz="2700" dirty="0" smtClean="0"/>
              <a:t> </a:t>
            </a:r>
            <a:r>
              <a:rPr lang="en-US" sz="2700" dirty="0" err="1" smtClean="0"/>
              <a:t>Királyság</a:t>
            </a:r>
            <a:r>
              <a:rPr lang="en-US" sz="2700" dirty="0" smtClean="0"/>
              <a:t>)</a:t>
            </a:r>
            <a:endParaRPr lang="en-US" sz="2700" dirty="0"/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The </a:t>
            </a:r>
            <a:r>
              <a:rPr lang="en-US" sz="2700" dirty="0"/>
              <a:t>Irish Computer Society (</a:t>
            </a:r>
            <a:r>
              <a:rPr lang="en-US" sz="2700" dirty="0" err="1"/>
              <a:t>Írország</a:t>
            </a:r>
            <a:r>
              <a:rPr lang="en-US" sz="2700" dirty="0"/>
              <a:t>)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err="1" smtClean="0"/>
              <a:t>Guimel</a:t>
            </a:r>
            <a:r>
              <a:rPr lang="en-US" sz="2700" dirty="0" smtClean="0"/>
              <a:t> </a:t>
            </a:r>
            <a:r>
              <a:rPr lang="en-US" sz="2700" dirty="0"/>
              <a:t>Society (</a:t>
            </a:r>
            <a:r>
              <a:rPr lang="en-US" sz="2700" dirty="0" err="1"/>
              <a:t>Franciaország</a:t>
            </a:r>
            <a:r>
              <a:rPr lang="en-US" sz="2700" dirty="0"/>
              <a:t>)</a:t>
            </a: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err="1" smtClean="0"/>
              <a:t>Corvus</a:t>
            </a:r>
            <a:r>
              <a:rPr lang="en-US" sz="2700" dirty="0" smtClean="0"/>
              <a:t> </a:t>
            </a:r>
            <a:r>
              <a:rPr lang="en-US" sz="2700" dirty="0" err="1"/>
              <a:t>Oktatási</a:t>
            </a:r>
            <a:r>
              <a:rPr lang="en-US" sz="2700" dirty="0"/>
              <a:t> </a:t>
            </a:r>
            <a:r>
              <a:rPr lang="en-US" sz="2700" dirty="0" err="1" smtClean="0"/>
              <a:t>és</a:t>
            </a:r>
            <a:r>
              <a:rPr lang="en-US" sz="2700" dirty="0" smtClean="0"/>
              <a:t> </a:t>
            </a:r>
            <a:r>
              <a:rPr lang="en-US" sz="2700" dirty="0" err="1" smtClean="0"/>
              <a:t>Szolgáltató</a:t>
            </a:r>
            <a:r>
              <a:rPr lang="en-US" sz="2700" dirty="0" smtClean="0"/>
              <a:t> </a:t>
            </a:r>
            <a:r>
              <a:rPr lang="en-US" sz="2700" dirty="0" err="1" smtClean="0"/>
              <a:t>Kft</a:t>
            </a:r>
            <a:r>
              <a:rPr lang="en-US" sz="2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7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911" y="-2822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err="1"/>
              <a:t>Mérföldkövek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193772"/>
            <a:ext cx="10018713" cy="4978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szakasz</a:t>
            </a:r>
            <a:r>
              <a:rPr lang="en-US" dirty="0" smtClean="0"/>
              <a:t>: </a:t>
            </a:r>
            <a:r>
              <a:rPr lang="en-US" dirty="0" err="1" smtClean="0"/>
              <a:t>Képzési</a:t>
            </a:r>
            <a:r>
              <a:rPr lang="en-US" dirty="0" smtClean="0"/>
              <a:t> </a:t>
            </a:r>
            <a:r>
              <a:rPr lang="en-US" dirty="0" err="1" smtClean="0"/>
              <a:t>igények</a:t>
            </a:r>
            <a:r>
              <a:rPr lang="en-US" dirty="0" smtClean="0"/>
              <a:t> </a:t>
            </a:r>
            <a:r>
              <a:rPr lang="en-US" dirty="0" err="1" smtClean="0"/>
              <a:t>felmérése</a:t>
            </a:r>
            <a:r>
              <a:rPr lang="en-US" dirty="0" smtClean="0"/>
              <a:t> </a:t>
            </a:r>
            <a:r>
              <a:rPr lang="en-US" dirty="0" smtClean="0">
                <a:sym typeface="Webdings" panose="05030102010509060703" pitchFamily="18" charset="2"/>
              </a:rPr>
              <a:t>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szakasz</a:t>
            </a:r>
            <a:r>
              <a:rPr lang="en-US" dirty="0" smtClean="0"/>
              <a:t>: </a:t>
            </a:r>
            <a:r>
              <a:rPr lang="en-US" dirty="0" err="1" smtClean="0"/>
              <a:t>Idősgondozó</a:t>
            </a:r>
            <a:r>
              <a:rPr lang="en-US" dirty="0" smtClean="0"/>
              <a:t> </a:t>
            </a:r>
            <a:r>
              <a:rPr lang="en-US" dirty="0" err="1" smtClean="0"/>
              <a:t>képzés</a:t>
            </a:r>
            <a:r>
              <a:rPr lang="en-US" dirty="0" smtClean="0"/>
              <a:t> </a:t>
            </a:r>
            <a:r>
              <a:rPr lang="en-US" dirty="0" err="1" smtClean="0"/>
              <a:t>tananyag</a:t>
            </a:r>
            <a:r>
              <a:rPr lang="en-US" dirty="0" smtClean="0"/>
              <a:t> </a:t>
            </a:r>
            <a:r>
              <a:rPr lang="en-US" dirty="0" err="1" smtClean="0"/>
              <a:t>kidolgozás</a:t>
            </a:r>
            <a:r>
              <a:rPr lang="en-US" dirty="0" smtClean="0"/>
              <a:t>  </a:t>
            </a:r>
            <a:r>
              <a:rPr lang="en-US" dirty="0" smtClean="0">
                <a:sym typeface="Webdings" panose="05030102010509060703" pitchFamily="18" charset="2"/>
              </a:rPr>
              <a:t>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ym typeface="Webdings" panose="05030102010509060703" pitchFamily="18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szakasz</a:t>
            </a:r>
            <a:r>
              <a:rPr lang="en-US" dirty="0" smtClean="0"/>
              <a:t>: Grandis XXI. </a:t>
            </a:r>
            <a:r>
              <a:rPr lang="en-US" dirty="0" err="1"/>
              <a:t>t</a:t>
            </a:r>
            <a:r>
              <a:rPr lang="en-US" dirty="0" err="1" smtClean="0"/>
              <a:t>ankönyv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5 </a:t>
            </a:r>
            <a:r>
              <a:rPr lang="en-US" dirty="0" err="1" smtClean="0"/>
              <a:t>modulból</a:t>
            </a:r>
            <a:r>
              <a:rPr lang="en-US" dirty="0" smtClean="0"/>
              <a:t> </a:t>
            </a:r>
            <a:r>
              <a:rPr lang="en-US" dirty="0" err="1" smtClean="0"/>
              <a:t>álló</a:t>
            </a:r>
            <a:r>
              <a:rPr lang="en-US" dirty="0" smtClean="0"/>
              <a:t> e-learning </a:t>
            </a:r>
            <a:r>
              <a:rPr lang="en-US" dirty="0" err="1" smtClean="0"/>
              <a:t>tananyag</a:t>
            </a:r>
            <a:r>
              <a:rPr lang="en-US" dirty="0" smtClean="0"/>
              <a:t> </a:t>
            </a:r>
            <a:r>
              <a:rPr lang="en-US" dirty="0" err="1" smtClean="0"/>
              <a:t>tesztelése</a:t>
            </a:r>
            <a:r>
              <a:rPr lang="en-US" dirty="0" smtClean="0"/>
              <a:t> 4 </a:t>
            </a:r>
            <a:r>
              <a:rPr lang="en-US" dirty="0" err="1" smtClean="0"/>
              <a:t>országban</a:t>
            </a:r>
            <a:r>
              <a:rPr lang="en-US" dirty="0" smtClean="0"/>
              <a:t> </a:t>
            </a:r>
            <a:r>
              <a:rPr lang="en-US" dirty="0">
                <a:sym typeface="Webdings" panose="05030102010509060703" pitchFamily="18" charset="2"/>
              </a:rPr>
              <a:t>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szakasz</a:t>
            </a:r>
            <a:r>
              <a:rPr lang="en-US" dirty="0" smtClean="0"/>
              <a:t>: a </a:t>
            </a:r>
            <a:r>
              <a:rPr lang="en-US" dirty="0" err="1" smtClean="0"/>
              <a:t>képzés</a:t>
            </a:r>
            <a:r>
              <a:rPr lang="en-US" dirty="0" smtClean="0"/>
              <a:t> </a:t>
            </a:r>
            <a:r>
              <a:rPr lang="en-US" dirty="0" err="1" smtClean="0"/>
              <a:t>akkreditációja</a:t>
            </a:r>
            <a:r>
              <a:rPr lang="en-US" dirty="0" smtClean="0"/>
              <a:t> </a:t>
            </a:r>
            <a:r>
              <a:rPr lang="en-US" dirty="0" err="1" smtClean="0"/>
              <a:t>nemzeti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EU </a:t>
            </a:r>
            <a:r>
              <a:rPr lang="en-US" dirty="0" err="1" smtClean="0"/>
              <a:t>szinten</a:t>
            </a:r>
            <a:r>
              <a:rPr lang="en-US" dirty="0" smtClean="0"/>
              <a:t> </a:t>
            </a:r>
            <a:r>
              <a:rPr lang="en-US" dirty="0" err="1" smtClean="0"/>
              <a:t>egyaránt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10393378" y="5226867"/>
            <a:ext cx="416460" cy="38929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AAI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342" y="49696"/>
            <a:ext cx="8549658" cy="6704042"/>
          </a:xfrm>
        </p:spPr>
      </p:pic>
      <p:sp>
        <p:nvSpPr>
          <p:cNvPr id="6" name="Right Arrow 5"/>
          <p:cNvSpPr/>
          <p:nvPr/>
        </p:nvSpPr>
        <p:spPr>
          <a:xfrm>
            <a:off x="2743200" y="1046922"/>
            <a:ext cx="899142" cy="251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43200" y="1451113"/>
            <a:ext cx="899142" cy="251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743200" y="5526157"/>
            <a:ext cx="899142" cy="251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9208" y="1571169"/>
            <a:ext cx="1563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Aktív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Idősödés</a:t>
            </a:r>
            <a:endParaRPr lang="en-US" sz="2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ndex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733472"/>
            <a:ext cx="26136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Foglalkoztatottság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Társadalmi</a:t>
            </a:r>
            <a:r>
              <a:rPr lang="en-US" dirty="0"/>
              <a:t> </a:t>
            </a:r>
            <a:r>
              <a:rPr lang="en-US" dirty="0" err="1" smtClean="0"/>
              <a:t>részvétel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Önálló</a:t>
            </a:r>
            <a:r>
              <a:rPr lang="en-US" dirty="0"/>
              <a:t>, </a:t>
            </a:r>
            <a:r>
              <a:rPr lang="en-US" dirty="0" err="1"/>
              <a:t>egészséges</a:t>
            </a:r>
            <a:r>
              <a:rPr lang="en-US" dirty="0"/>
              <a:t>, </a:t>
            </a:r>
            <a:r>
              <a:rPr lang="en-US" dirty="0" err="1"/>
              <a:t>életvitel</a:t>
            </a:r>
            <a:r>
              <a:rPr lang="en-US" dirty="0"/>
              <a:t> </a:t>
            </a:r>
            <a:r>
              <a:rPr lang="en-US" dirty="0" err="1"/>
              <a:t>feltételei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/>
              <a:t>aktív</a:t>
            </a:r>
            <a:r>
              <a:rPr lang="en-US" dirty="0"/>
              <a:t> </a:t>
            </a:r>
            <a:r>
              <a:rPr lang="en-US" dirty="0" err="1"/>
              <a:t>idősödést</a:t>
            </a:r>
            <a:r>
              <a:rPr lang="en-US" dirty="0"/>
              <a:t> </a:t>
            </a:r>
            <a:r>
              <a:rPr lang="en-US" dirty="0" err="1"/>
              <a:t>támogató</a:t>
            </a:r>
            <a:r>
              <a:rPr lang="en-US" dirty="0"/>
              <a:t> </a:t>
            </a:r>
            <a:r>
              <a:rPr lang="en-US" dirty="0" err="1"/>
              <a:t>környezet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48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D0A1F58-068A-4288-AE28-C589823D9610}">
  <we:reference id="wa104381155" version="1.0.0.0" store="en-US" storeType="OMEX"/>
  <we:alternateReferences>
    <we:reference id="WA104381155" version="1.0.0.0" store="WA104381155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844</TotalTime>
  <Words>1410</Words>
  <Application>Microsoft Office PowerPoint</Application>
  <PresentationFormat>Widescreen</PresentationFormat>
  <Paragraphs>192</Paragraphs>
  <Slides>33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Corbel</vt:lpstr>
      <vt:lpstr>Webdings</vt:lpstr>
      <vt:lpstr>Wingdings</vt:lpstr>
      <vt:lpstr>Wingdings 3</vt:lpstr>
      <vt:lpstr>Parallax</vt:lpstr>
      <vt:lpstr>Grandis XXI.</vt:lpstr>
      <vt:lpstr>Tartalom</vt:lpstr>
      <vt:lpstr>Alap adatok</vt:lpstr>
      <vt:lpstr>A projekt háttere</vt:lpstr>
      <vt:lpstr>A projekt célja</vt:lpstr>
      <vt:lpstr>Célcsoportok</vt:lpstr>
      <vt:lpstr>Partnerek</vt:lpstr>
      <vt:lpstr>Mérföldkövek</vt:lpstr>
      <vt:lpstr>AAI </vt:lpstr>
      <vt:lpstr>Igények felmérése - időskorúak</vt:lpstr>
      <vt:lpstr>Érdeklődik új dolgok tanulása iránt?</vt:lpstr>
      <vt:lpstr>Használja az alábbi eszközöket otthon?</vt:lpstr>
      <vt:lpstr>Milyen célra használná az eszközöket?</vt:lpstr>
      <vt:lpstr>Kipróbálná az alábbi szolgáltatásokat?</vt:lpstr>
      <vt:lpstr>Érdekelné okos készülék használata…?</vt:lpstr>
      <vt:lpstr>Érdekelné Önt olyan eszköz / technológia, amely segíthet a saját otthonában történő egészségügyi gondoskodásban..? </vt:lpstr>
      <vt:lpstr>Összegzés – kérdések, válaszok</vt:lpstr>
      <vt:lpstr>Megállapítások</vt:lpstr>
      <vt:lpstr>Igények felmérése - időskorúak</vt:lpstr>
      <vt:lpstr>Igények felmérése - tanári kérdőív</vt:lpstr>
      <vt:lpstr>Számítógépes tudás, eszköz használat</vt:lpstr>
      <vt:lpstr>Eszközzel való ellátottság</vt:lpstr>
      <vt:lpstr>Intézményi eszközök használata</vt:lpstr>
      <vt:lpstr>Tanítás során használt eszközök</vt:lpstr>
      <vt:lpstr>Tanulók eszköz és internet használata tanórán</vt:lpstr>
      <vt:lpstr>Fejlesztendő területek</vt:lpstr>
      <vt:lpstr>Új alkalmazás tanulásának módszere</vt:lpstr>
      <vt:lpstr>Készségek fontossága</vt:lpstr>
      <vt:lpstr>Tananyag tartalom</vt:lpstr>
      <vt:lpstr>Idősgondozásban alkalmazott eszközök</vt:lpstr>
      <vt:lpstr>Konklúzió</vt:lpstr>
      <vt:lpstr>Következő lépés: tananyag fejlesztés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Grandis XXI.</dc:title>
  <dc:creator>Zsolt Lengyel</dc:creator>
  <cp:lastModifiedBy>Téringer Anita</cp:lastModifiedBy>
  <cp:revision>63</cp:revision>
  <dcterms:created xsi:type="dcterms:W3CDTF">2017-10-04T06:07:21Z</dcterms:created>
  <dcterms:modified xsi:type="dcterms:W3CDTF">2017-10-24T14:25:07Z</dcterms:modified>
</cp:coreProperties>
</file>